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97" r:id="rId3"/>
    <p:sldId id="265" r:id="rId4"/>
    <p:sldId id="266" r:id="rId5"/>
    <p:sldId id="267" r:id="rId6"/>
    <p:sldId id="270" r:id="rId7"/>
    <p:sldId id="268" r:id="rId8"/>
    <p:sldId id="272"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4" r:id="rId28"/>
    <p:sldId id="292" r:id="rId29"/>
    <p:sldId id="293" r:id="rId30"/>
    <p:sldId id="295"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333" autoAdjust="0"/>
  </p:normalViewPr>
  <p:slideViewPr>
    <p:cSldViewPr>
      <p:cViewPr varScale="1">
        <p:scale>
          <a:sx n="90" d="100"/>
          <a:sy n="90" d="100"/>
        </p:scale>
        <p:origin x="153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3/20/2015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122845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3/20/2015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14974970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3903531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Energy is required for animals to carry out work. This may include foraging for food, avoiding predators or long treks during the annual migration and, in the case of homoeothermic organisms, for keeping them warm. Some energy is used to keep bodily functions working, building or repairing new tissues and for the production of gametes in reproduction (Figure 4.7).</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10</a:t>
            </a:fld>
            <a:endParaRPr lang="en-US"/>
          </a:p>
        </p:txBody>
      </p:sp>
    </p:spTree>
    <p:extLst>
      <p:ext uri="{BB962C8B-B14F-4D97-AF65-F5344CB8AC3E}">
        <p14:creationId xmlns:p14="http://schemas.microsoft.com/office/powerpoint/2010/main" val="26721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Scientists study the interactions of complex systems to find out how they are sustained and to predict how they are changed if disruptions occur. A system is a set of interacting components that together form a complex network. We can describe systems using the IPO model.</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In photosynthesis, for example, the inputs are water and carbon dioxide and the outputs are oxygen, carbohydrates, water and energy. The energy that drives the process of photosynthesis is sunlight.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11</a:t>
            </a:fld>
            <a:endParaRPr lang="en-US"/>
          </a:p>
        </p:txBody>
      </p:sp>
    </p:spTree>
    <p:extLst>
      <p:ext uri="{BB962C8B-B14F-4D97-AF65-F5344CB8AC3E}">
        <p14:creationId xmlns:p14="http://schemas.microsoft.com/office/powerpoint/2010/main" val="1958155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Animals that feed directly on producers are </a:t>
            </a:r>
            <a:r>
              <a:rPr lang="en-AU" sz="1200" b="1" i="0" u="none" strike="noStrike" kern="1200" baseline="0" dirty="0" smtClean="0">
                <a:solidFill>
                  <a:schemeClr val="tx1"/>
                </a:solidFill>
                <a:latin typeface="+mn-lt"/>
                <a:ea typeface="+mn-ea"/>
                <a:cs typeface="+mn-cs"/>
              </a:rPr>
              <a:t>herbivores </a:t>
            </a:r>
            <a:r>
              <a:rPr lang="en-AU" sz="1200" b="0" i="0" u="none" strike="noStrike" kern="1200" baseline="0" dirty="0" smtClean="0">
                <a:solidFill>
                  <a:schemeClr val="tx1"/>
                </a:solidFill>
                <a:latin typeface="+mn-lt"/>
                <a:ea typeface="+mn-ea"/>
                <a:cs typeface="+mn-cs"/>
              </a:rPr>
              <a:t>or </a:t>
            </a:r>
            <a:r>
              <a:rPr lang="en-AU" sz="1200" b="1" i="0" u="none" strike="noStrike" kern="1200" baseline="0" dirty="0" smtClean="0">
                <a:solidFill>
                  <a:schemeClr val="tx1"/>
                </a:solidFill>
                <a:latin typeface="+mn-lt"/>
                <a:ea typeface="+mn-ea"/>
                <a:cs typeface="+mn-cs"/>
              </a:rPr>
              <a:t>first-order consumers</a:t>
            </a:r>
            <a:r>
              <a:rPr lang="en-AU" sz="1200" b="0" i="0" u="none" strike="noStrike" kern="1200" baseline="0" dirty="0" smtClean="0">
                <a:solidFill>
                  <a:schemeClr val="tx1"/>
                </a:solidFill>
                <a:latin typeface="+mn-lt"/>
                <a:ea typeface="+mn-ea"/>
                <a:cs typeface="+mn-cs"/>
              </a:rPr>
              <a:t>.</a:t>
            </a:r>
          </a:p>
          <a:p>
            <a:r>
              <a:rPr lang="en-AU" sz="1200" b="1" i="0" u="none" strike="noStrike" kern="1200" baseline="0" dirty="0" smtClean="0">
                <a:solidFill>
                  <a:schemeClr val="tx1"/>
                </a:solidFill>
                <a:latin typeface="+mn-lt"/>
                <a:ea typeface="+mn-ea"/>
                <a:cs typeface="+mn-cs"/>
              </a:rPr>
              <a:t>Carnivores </a:t>
            </a:r>
            <a:r>
              <a:rPr lang="en-AU" sz="1200" b="0" i="0" u="none" strike="noStrike" kern="1200" baseline="0" dirty="0" smtClean="0">
                <a:solidFill>
                  <a:schemeClr val="tx1"/>
                </a:solidFill>
                <a:latin typeface="+mn-lt"/>
                <a:ea typeface="+mn-ea"/>
                <a:cs typeface="+mn-cs"/>
              </a:rPr>
              <a:t>that depend directly on herbivores are </a:t>
            </a:r>
            <a:r>
              <a:rPr lang="en-AU" sz="1200" b="1" i="0" u="none" strike="noStrike" kern="1200" baseline="0" dirty="0" smtClean="0">
                <a:solidFill>
                  <a:schemeClr val="tx1"/>
                </a:solidFill>
                <a:latin typeface="+mn-lt"/>
                <a:ea typeface="+mn-ea"/>
                <a:cs typeface="+mn-cs"/>
              </a:rPr>
              <a:t>second-order </a:t>
            </a:r>
            <a:r>
              <a:rPr lang="en-AU" sz="1200" b="0" i="0" u="none" strike="noStrike" kern="1200" baseline="0" dirty="0" smtClean="0">
                <a:solidFill>
                  <a:schemeClr val="tx1"/>
                </a:solidFill>
                <a:latin typeface="+mn-lt"/>
                <a:ea typeface="+mn-ea"/>
                <a:cs typeface="+mn-cs"/>
              </a:rPr>
              <a:t>(or secondary) </a:t>
            </a:r>
            <a:r>
              <a:rPr lang="en-AU" sz="1200" b="1" i="0" u="none" strike="noStrike" kern="1200" baseline="0" dirty="0" smtClean="0">
                <a:solidFill>
                  <a:schemeClr val="tx1"/>
                </a:solidFill>
                <a:latin typeface="+mn-lt"/>
                <a:ea typeface="+mn-ea"/>
                <a:cs typeface="+mn-cs"/>
              </a:rPr>
              <a:t>consumers </a:t>
            </a:r>
            <a:r>
              <a:rPr lang="en-AU" sz="1200" b="0" i="0" u="none" strike="noStrike" kern="1200" baseline="0" dirty="0" smtClean="0">
                <a:solidFill>
                  <a:schemeClr val="tx1"/>
                </a:solidFill>
                <a:latin typeface="+mn-lt"/>
                <a:ea typeface="+mn-ea"/>
                <a:cs typeface="+mn-cs"/>
              </a:rPr>
              <a:t>and so on. The </a:t>
            </a:r>
            <a:r>
              <a:rPr lang="en-AU" sz="1200" b="1" i="0" u="none" strike="noStrike" kern="1200" baseline="0" dirty="0" smtClean="0">
                <a:solidFill>
                  <a:schemeClr val="tx1"/>
                </a:solidFill>
                <a:latin typeface="+mn-lt"/>
                <a:ea typeface="+mn-ea"/>
                <a:cs typeface="+mn-cs"/>
              </a:rPr>
              <a:t>top consumers </a:t>
            </a:r>
            <a:r>
              <a:rPr lang="en-AU" sz="1200" b="0" i="0" u="none" strike="noStrike" kern="1200" baseline="0" dirty="0" smtClean="0">
                <a:solidFill>
                  <a:schemeClr val="tx1"/>
                </a:solidFill>
                <a:latin typeface="+mn-lt"/>
                <a:ea typeface="+mn-ea"/>
                <a:cs typeface="+mn-cs"/>
              </a:rPr>
              <a:t>are not preyed upon but, like most of us, die of old age, disease or injury. Animals that feed on the dead remains of other animals are </a:t>
            </a:r>
            <a:r>
              <a:rPr lang="en-AU" sz="1200" b="1" i="0" u="none" strike="noStrike" kern="1200" baseline="0" dirty="0" smtClean="0">
                <a:solidFill>
                  <a:schemeClr val="tx1"/>
                </a:solidFill>
                <a:latin typeface="+mn-lt"/>
                <a:ea typeface="+mn-ea"/>
                <a:cs typeface="+mn-cs"/>
              </a:rPr>
              <a:t>scavengers</a:t>
            </a:r>
            <a:r>
              <a:rPr lang="en-AU" sz="1200" b="0" i="0" u="none" strike="noStrike" kern="1200" baseline="0" dirty="0" smtClean="0">
                <a:solidFill>
                  <a:schemeClr val="tx1"/>
                </a:solidFill>
                <a:latin typeface="+mn-lt"/>
                <a:ea typeface="+mn-ea"/>
                <a:cs typeface="+mn-cs"/>
              </a:rPr>
              <a:t>. Some organisms are both herbivores and carnivores and so are called </a:t>
            </a:r>
            <a:r>
              <a:rPr lang="en-AU" sz="1200" b="1" i="0" u="none" strike="noStrike" kern="1200" baseline="0" dirty="0" smtClean="0">
                <a:solidFill>
                  <a:schemeClr val="tx1"/>
                </a:solidFill>
                <a:latin typeface="+mn-lt"/>
                <a:ea typeface="+mn-ea"/>
                <a:cs typeface="+mn-cs"/>
              </a:rPr>
              <a:t>omnivores</a:t>
            </a:r>
            <a:r>
              <a:rPr lang="en-AU"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12</a:t>
            </a:fld>
            <a:endParaRPr lang="en-US"/>
          </a:p>
        </p:txBody>
      </p:sp>
    </p:spTree>
    <p:extLst>
      <p:ext uri="{BB962C8B-B14F-4D97-AF65-F5344CB8AC3E}">
        <p14:creationId xmlns:p14="http://schemas.microsoft.com/office/powerpoint/2010/main" val="1915529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Food chain models often have discrepancies between what is predicted from the model and what is actually observed in the field. In the real situation no energy transfer process is completely efficient.</a:t>
            </a:r>
          </a:p>
          <a:p>
            <a:r>
              <a:rPr lang="en-AU" sz="1200" b="0" i="0" u="none" strike="noStrike" kern="1200" baseline="0" dirty="0" smtClean="0">
                <a:solidFill>
                  <a:schemeClr val="tx1"/>
                </a:solidFill>
                <a:latin typeface="+mn-lt"/>
                <a:ea typeface="+mn-ea"/>
                <a:cs typeface="+mn-cs"/>
              </a:rPr>
              <a:t>In other words, there will always be losses along the way. Accounting for such discrepancies increases the accuracy of how the model food chain describes the real situation in nature. The percentage of the energy at one trophic level that ends up in the next trophic level is referred to as </a:t>
            </a:r>
            <a:r>
              <a:rPr lang="en-AU" sz="1200" b="1" i="0" u="none" strike="noStrike" kern="1200" baseline="0" dirty="0" smtClean="0">
                <a:solidFill>
                  <a:schemeClr val="tx1"/>
                </a:solidFill>
                <a:latin typeface="+mn-lt"/>
                <a:ea typeface="+mn-ea"/>
                <a:cs typeface="+mn-cs"/>
              </a:rPr>
              <a:t>trophic efficiency</a:t>
            </a:r>
            <a:r>
              <a:rPr lang="en-AU"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13</a:t>
            </a:fld>
            <a:endParaRPr lang="en-US"/>
          </a:p>
        </p:txBody>
      </p:sp>
    </p:spTree>
    <p:extLst>
      <p:ext uri="{BB962C8B-B14F-4D97-AF65-F5344CB8AC3E}">
        <p14:creationId xmlns:p14="http://schemas.microsoft.com/office/powerpoint/2010/main" val="34588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Animals differ considerably in how efficiently they use the energy from the food that they eat.</a:t>
            </a:r>
          </a:p>
          <a:p>
            <a:r>
              <a:rPr lang="en-AU" sz="1200" b="0" i="0" u="none" strike="noStrike" kern="1200" baseline="0" dirty="0" smtClean="0">
                <a:solidFill>
                  <a:schemeClr val="tx1"/>
                </a:solidFill>
                <a:latin typeface="+mn-lt"/>
                <a:ea typeface="+mn-ea"/>
                <a:cs typeface="+mn-cs"/>
              </a:rPr>
              <a:t>The efficiency of energy transfer from one organism to the next can vary from less than 0.1% to more than 10%. For example, insects do not need to use energy to keep their bodies warm.</a:t>
            </a:r>
          </a:p>
          <a:p>
            <a:r>
              <a:rPr lang="en-AU" sz="1200" b="0" i="0" u="none" strike="noStrike" kern="1200" baseline="0" dirty="0" smtClean="0">
                <a:solidFill>
                  <a:schemeClr val="tx1"/>
                </a:solidFill>
                <a:latin typeface="+mn-lt"/>
                <a:ea typeface="+mn-ea"/>
                <a:cs typeface="+mn-cs"/>
              </a:rPr>
              <a:t>Therefore, more of the total energy derived from feeding is available to be passed on. Kangaroos on the other hand must keep warm and use a considerable amount of energy to do this. A higher percentage of energy is passed on from plants to insects to birds than from plants to a kangaroo.</a:t>
            </a:r>
          </a:p>
          <a:p>
            <a:r>
              <a:rPr lang="en-AU" sz="1200" b="0" i="0" u="none" strike="noStrike" kern="1200" baseline="0" dirty="0" smtClean="0">
                <a:solidFill>
                  <a:schemeClr val="tx1"/>
                </a:solidFill>
                <a:latin typeface="+mn-lt"/>
                <a:ea typeface="+mn-ea"/>
                <a:cs typeface="+mn-cs"/>
              </a:rPr>
              <a:t>As a result, the loss of energy at each link limits the number of trophic levels a food chain can have (Figures 4.9 and 4.10).</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14</a:t>
            </a:fld>
            <a:endParaRPr lang="en-US"/>
          </a:p>
        </p:txBody>
      </p:sp>
    </p:spTree>
    <p:extLst>
      <p:ext uri="{BB962C8B-B14F-4D97-AF65-F5344CB8AC3E}">
        <p14:creationId xmlns:p14="http://schemas.microsoft.com/office/powerpoint/2010/main" val="348435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The first study to quantify trophic efficiency was undertaken by H. T. </a:t>
            </a:r>
            <a:r>
              <a:rPr lang="en-AU" sz="1200" b="0" i="0" u="none" strike="noStrike" kern="1200" baseline="0" dirty="0" err="1" smtClean="0">
                <a:solidFill>
                  <a:schemeClr val="tx1"/>
                </a:solidFill>
                <a:latin typeface="+mn-lt"/>
                <a:ea typeface="+mn-ea"/>
                <a:cs typeface="+mn-cs"/>
              </a:rPr>
              <a:t>Odum</a:t>
            </a:r>
            <a:r>
              <a:rPr lang="en-AU" sz="1200" b="0" i="0" u="none" strike="noStrike" kern="1200" baseline="0" dirty="0" smtClean="0">
                <a:solidFill>
                  <a:schemeClr val="tx1"/>
                </a:solidFill>
                <a:latin typeface="+mn-lt"/>
                <a:ea typeface="+mn-ea"/>
                <a:cs typeface="+mn-cs"/>
              </a:rPr>
              <a:t> in Florida over a period of 4 years. The results of his work are summarised in Figure 4.11. This model is still used by ecologists to calculate trophic efficiencies of a variety of ecosystems. The units used are kilojoules of energy per square metre per year (kJ m22 y21). As shown in the figure, energy trapped from the Sun and stored by plants as carbohydrates is used up by the 4th trophic level (tertiary consumers) and so this limits the number of links in the chain. In other words, there is not enough energy to support higher trophic levels than the 4th level because energy input equals the total energy output.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15</a:t>
            </a:fld>
            <a:endParaRPr lang="en-US"/>
          </a:p>
        </p:txBody>
      </p:sp>
    </p:spTree>
    <p:extLst>
      <p:ext uri="{BB962C8B-B14F-4D97-AF65-F5344CB8AC3E}">
        <p14:creationId xmlns:p14="http://schemas.microsoft.com/office/powerpoint/2010/main" val="128901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Omnivore consumers, including humans, can occupy more than one trophic level in the food chain. As primary consumers, humans can obtain more of the available energy from plants directly without losses that occur by eating foods higher up the food chain (Figure 4.12).</a:t>
            </a:r>
          </a:p>
          <a:p>
            <a:r>
              <a:rPr lang="en-AU" sz="1200" b="0" i="0" u="none" strike="noStrike" kern="1200" baseline="0" dirty="0" smtClean="0">
                <a:solidFill>
                  <a:schemeClr val="tx1"/>
                </a:solidFill>
                <a:latin typeface="+mn-lt"/>
                <a:ea typeface="+mn-ea"/>
                <a:cs typeface="+mn-cs"/>
              </a:rPr>
              <a:t>Consumption of livestock means that humans can only benefit from 1% of the total available energy from producers. If it is more energy efficient for omnivores to eat plants why is it necessary for them to consume meats and animal products?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16</a:t>
            </a:fld>
            <a:endParaRPr lang="en-US"/>
          </a:p>
        </p:txBody>
      </p:sp>
    </p:spTree>
    <p:extLst>
      <p:ext uri="{BB962C8B-B14F-4D97-AF65-F5344CB8AC3E}">
        <p14:creationId xmlns:p14="http://schemas.microsoft.com/office/powerpoint/2010/main" val="138529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17</a:t>
            </a:fld>
            <a:endParaRPr lang="en-US"/>
          </a:p>
        </p:txBody>
      </p:sp>
    </p:spTree>
    <p:extLst>
      <p:ext uri="{BB962C8B-B14F-4D97-AF65-F5344CB8AC3E}">
        <p14:creationId xmlns:p14="http://schemas.microsoft.com/office/powerpoint/2010/main" val="1263010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If we consider a so-called ‘typical’ food chain, there tends to be a progressive drop in the number of organisms found at each level. This is represented as a </a:t>
            </a:r>
            <a:r>
              <a:rPr lang="en-AU" sz="1200" b="1" i="0" u="none" strike="noStrike" kern="1200" baseline="0" dirty="0" smtClean="0">
                <a:solidFill>
                  <a:schemeClr val="tx1"/>
                </a:solidFill>
                <a:latin typeface="+mn-lt"/>
                <a:ea typeface="+mn-ea"/>
                <a:cs typeface="+mn-cs"/>
              </a:rPr>
              <a:t>pyramid of numbers</a:t>
            </a:r>
            <a:r>
              <a:rPr lang="en-AU" sz="1200" b="0" i="0" u="none" strike="noStrike" kern="1200" baseline="0" dirty="0" smtClean="0">
                <a:solidFill>
                  <a:schemeClr val="tx1"/>
                </a:solidFill>
                <a:latin typeface="+mn-lt"/>
                <a:ea typeface="+mn-ea"/>
                <a:cs typeface="+mn-cs"/>
              </a:rPr>
              <a:t>. Figure 4.13 shows the progressive fall in numbers at each trophic level.</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Inverted pyramids of numbers can also result when communities contain parasites. Imagine a native mammal, such as a bandicoot or a wallaby, infested with ticks or fleas. These parasites are in the trophic level above these animals, yet their numbers are much greater. An example of an inverted pyramid of numbers is shown in Figure 4.14.</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18</a:t>
            </a:fld>
            <a:endParaRPr lang="en-US"/>
          </a:p>
        </p:txBody>
      </p:sp>
    </p:spTree>
    <p:extLst>
      <p:ext uri="{BB962C8B-B14F-4D97-AF65-F5344CB8AC3E}">
        <p14:creationId xmlns:p14="http://schemas.microsoft.com/office/powerpoint/2010/main" val="1607272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Whilst the pyramid of numbers is only concerned with the numbers of organisms at each trophic level and their dependence on each other, the </a:t>
            </a:r>
            <a:r>
              <a:rPr lang="en-AU" sz="1200" b="1" i="0" u="none" strike="noStrike" kern="1200" baseline="0" dirty="0" smtClean="0">
                <a:solidFill>
                  <a:schemeClr val="tx1"/>
                </a:solidFill>
                <a:latin typeface="+mn-lt"/>
                <a:ea typeface="+mn-ea"/>
                <a:cs typeface="+mn-cs"/>
              </a:rPr>
              <a:t>pyramid of biomass </a:t>
            </a:r>
            <a:r>
              <a:rPr lang="en-AU" sz="1200" b="0" i="0" u="none" strike="noStrike" kern="1200" baseline="0" dirty="0" smtClean="0">
                <a:solidFill>
                  <a:schemeClr val="tx1"/>
                </a:solidFill>
                <a:latin typeface="+mn-lt"/>
                <a:ea typeface="+mn-ea"/>
                <a:cs typeface="+mn-cs"/>
              </a:rPr>
              <a:t>is another type of ecological pyramid that can be constructed for a community. The total mass (amount of dry organic matter) of organisms at each level is measured. The measurement can be at one particular time or it can be calculated as a rate from measurement of dry mass in a given area for</a:t>
            </a:r>
          </a:p>
          <a:p>
            <a:r>
              <a:rPr lang="en-AU" sz="1200" b="0" i="0" u="none" strike="noStrike" kern="1200" baseline="0" dirty="0" smtClean="0">
                <a:solidFill>
                  <a:schemeClr val="tx1"/>
                </a:solidFill>
                <a:latin typeface="+mn-lt"/>
                <a:ea typeface="+mn-ea"/>
                <a:cs typeface="+mn-cs"/>
              </a:rPr>
              <a:t>the duration of a year (e.g. g m</a:t>
            </a:r>
            <a:r>
              <a:rPr lang="en-AU" sz="1200" b="0" i="0" u="none" strike="noStrike" kern="1200" baseline="30000" dirty="0" smtClean="0">
                <a:solidFill>
                  <a:schemeClr val="tx1"/>
                </a:solidFill>
                <a:latin typeface="+mn-lt"/>
                <a:ea typeface="+mn-ea"/>
                <a:cs typeface="+mn-cs"/>
              </a:rPr>
              <a:t>-2</a:t>
            </a:r>
            <a:r>
              <a:rPr lang="en-AU" sz="1200" b="0" i="0" u="none" strike="noStrike" kern="1200" baseline="0" dirty="0" smtClean="0">
                <a:solidFill>
                  <a:schemeClr val="tx1"/>
                </a:solidFill>
                <a:latin typeface="+mn-lt"/>
                <a:ea typeface="+mn-ea"/>
                <a:cs typeface="+mn-cs"/>
              </a:rPr>
              <a:t> year</a:t>
            </a:r>
            <a:r>
              <a:rPr lang="en-AU" sz="1200" b="0" i="0" u="none" strike="noStrike" kern="1200" baseline="30000" dirty="0" smtClean="0">
                <a:solidFill>
                  <a:schemeClr val="tx1"/>
                </a:solidFill>
                <a:latin typeface="+mn-lt"/>
                <a:ea typeface="+mn-ea"/>
                <a:cs typeface="+mn-cs"/>
              </a:rPr>
              <a:t>-1</a:t>
            </a:r>
            <a:r>
              <a:rPr lang="en-AU"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19</a:t>
            </a:fld>
            <a:endParaRPr lang="en-US"/>
          </a:p>
        </p:txBody>
      </p:sp>
    </p:spTree>
    <p:extLst>
      <p:ext uri="{BB962C8B-B14F-4D97-AF65-F5344CB8AC3E}">
        <p14:creationId xmlns:p14="http://schemas.microsoft.com/office/powerpoint/2010/main" val="233117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kern="1200" dirty="0" smtClean="0">
                <a:solidFill>
                  <a:schemeClr val="tx1"/>
                </a:solidFill>
                <a:latin typeface="+mn-lt"/>
                <a:ea typeface="+mn-ea"/>
                <a:cs typeface="+mn-cs"/>
              </a:rPr>
              <a:t>The Sun provides most of Earth’s energy in the form of radiant energy. Energy in the form of heat energy warms our planet surface and this in turn warms the atmosphere that drives all of the geochemical processes, tides, weather systems and ocean currents. The amount of energy in sunlight depends on the wavelength of the incoming light. Since the Sun emits visible, infrared and ultraviolet light, the associated energy is very large (Figure 4.2). </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1819594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Pyramids of energy are expressed in units of energy per area in a given time, for example, kilojoules per square metre per year (kJ m</a:t>
            </a:r>
            <a:r>
              <a:rPr lang="en-AU" sz="1200" b="0" i="0" u="none" strike="noStrike" kern="1200" baseline="30000" dirty="0" smtClean="0">
                <a:solidFill>
                  <a:schemeClr val="tx1"/>
                </a:solidFill>
                <a:latin typeface="+mn-lt"/>
                <a:ea typeface="+mn-ea"/>
                <a:cs typeface="+mn-cs"/>
              </a:rPr>
              <a:t>-2</a:t>
            </a:r>
            <a:r>
              <a:rPr lang="en-AU" sz="1200" b="0" i="0" u="none" strike="noStrike" kern="1200" baseline="0" dirty="0" smtClean="0">
                <a:solidFill>
                  <a:schemeClr val="tx1"/>
                </a:solidFill>
                <a:latin typeface="+mn-lt"/>
                <a:ea typeface="+mn-ea"/>
                <a:cs typeface="+mn-cs"/>
              </a:rPr>
              <a:t> y</a:t>
            </a:r>
            <a:r>
              <a:rPr lang="en-AU" sz="1200" b="0" i="0" u="none" strike="noStrike" kern="1200" baseline="30000" dirty="0" smtClean="0">
                <a:solidFill>
                  <a:schemeClr val="tx1"/>
                </a:solidFill>
                <a:latin typeface="+mn-lt"/>
                <a:ea typeface="+mn-ea"/>
                <a:cs typeface="+mn-cs"/>
              </a:rPr>
              <a:t>-1</a:t>
            </a:r>
            <a:r>
              <a:rPr lang="en-AU" sz="1200" b="0" i="0" u="none" strike="noStrike" kern="1200" baseline="0" dirty="0" smtClean="0">
                <a:solidFill>
                  <a:schemeClr val="tx1"/>
                </a:solidFill>
                <a:latin typeface="+mn-lt"/>
                <a:ea typeface="+mn-ea"/>
                <a:cs typeface="+mn-cs"/>
              </a:rPr>
              <a:t>). They show the </a:t>
            </a:r>
            <a:r>
              <a:rPr lang="en-AU" sz="1200" b="0" i="1" u="none" strike="noStrike" kern="1200" baseline="0" dirty="0" smtClean="0">
                <a:solidFill>
                  <a:schemeClr val="tx1"/>
                </a:solidFill>
                <a:latin typeface="+mn-lt"/>
                <a:ea typeface="+mn-ea"/>
                <a:cs typeface="+mn-cs"/>
              </a:rPr>
              <a:t>rate </a:t>
            </a:r>
            <a:r>
              <a:rPr lang="en-AU" sz="1200" b="0" i="0" u="none" strike="noStrike" kern="1200" baseline="0" dirty="0" smtClean="0">
                <a:solidFill>
                  <a:schemeClr val="tx1"/>
                </a:solidFill>
                <a:latin typeface="+mn-lt"/>
                <a:ea typeface="+mn-ea"/>
                <a:cs typeface="+mn-cs"/>
              </a:rPr>
              <a:t>at which energy is transferred from one trophic level to another. This dynamic view of a community contrasts with the ‘snap shot’ picture provided if energy is only taken at one particular time point. Pyramids of energy allow ecologists to describe the rate of energy transfer in a community. This allows them to make predictions about whether a community can be sustained or what impact changes to rates of energy transfer will have on the community.</a:t>
            </a:r>
          </a:p>
          <a:p>
            <a:r>
              <a:rPr lang="en-AU" sz="1200" b="0" i="0" u="none" strike="noStrike" kern="1200" baseline="0" dirty="0" smtClean="0">
                <a:solidFill>
                  <a:schemeClr val="tx1"/>
                </a:solidFill>
                <a:latin typeface="+mn-lt"/>
                <a:ea typeface="+mn-ea"/>
                <a:cs typeface="+mn-cs"/>
              </a:rPr>
              <a:t>As only some of the energy stored in a trophic level goes to the next trophic level, pyramids of energy can never be inverted in the way that pyramids of numbers or biomass sometimes are.</a:t>
            </a:r>
          </a:p>
          <a:p>
            <a:r>
              <a:rPr lang="en-AU" sz="1200" b="0" i="0" u="none" strike="noStrike" kern="1200" baseline="0" dirty="0" smtClean="0">
                <a:solidFill>
                  <a:schemeClr val="tx1"/>
                </a:solidFill>
                <a:latin typeface="+mn-lt"/>
                <a:ea typeface="+mn-ea"/>
                <a:cs typeface="+mn-cs"/>
              </a:rPr>
              <a:t>The higher the trophic efficiency, the steeper the sides of the pyramid will be. This means that a pyramid of energy drawn to show an ocean ecosystem would have steeper sides than one drawn to show a terrestrial ecosystem that is dominated by birds or mammals.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20</a:t>
            </a:fld>
            <a:endParaRPr lang="en-US"/>
          </a:p>
        </p:txBody>
      </p:sp>
    </p:spTree>
    <p:extLst>
      <p:ext uri="{BB962C8B-B14F-4D97-AF65-F5344CB8AC3E}">
        <p14:creationId xmlns:p14="http://schemas.microsoft.com/office/powerpoint/2010/main" val="3112647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Matter is cycled between the living (biotic) component and the nonliving (abiotic) components of the ecosystem. We noted earlier that energy is lost along food chains through the production of organic wastes such as faeces and dead tissues. However, the matter comprising this detritus is not necessarily lost to the ecosystem. </a:t>
            </a:r>
            <a:r>
              <a:rPr lang="en-AU" sz="1200" b="1" i="0" u="none" strike="noStrike" kern="1200" baseline="0" dirty="0" err="1" smtClean="0">
                <a:solidFill>
                  <a:schemeClr val="tx1"/>
                </a:solidFill>
                <a:latin typeface="+mn-lt"/>
                <a:ea typeface="+mn-ea"/>
                <a:cs typeface="+mn-cs"/>
              </a:rPr>
              <a:t>Detritivores</a:t>
            </a:r>
            <a:r>
              <a:rPr lang="en-AU" sz="1200" b="0" i="0" u="none" strike="noStrike" kern="1200" baseline="0" dirty="0" smtClean="0">
                <a:solidFill>
                  <a:schemeClr val="tx1"/>
                </a:solidFill>
                <a:latin typeface="+mn-lt"/>
                <a:ea typeface="+mn-ea"/>
                <a:cs typeface="+mn-cs"/>
              </a:rPr>
              <a:t>, such as worms, feed on plant detritus and scavengers feed on the dead carcasses of animals. In this way, the organic matter re-enters the food chains.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21</a:t>
            </a:fld>
            <a:endParaRPr lang="en-US"/>
          </a:p>
        </p:txBody>
      </p:sp>
    </p:spTree>
    <p:extLst>
      <p:ext uri="{BB962C8B-B14F-4D97-AF65-F5344CB8AC3E}">
        <p14:creationId xmlns:p14="http://schemas.microsoft.com/office/powerpoint/2010/main" val="164141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The way in which matter is cycled has a large effect on the availability of these nutrients.</a:t>
            </a:r>
          </a:p>
          <a:p>
            <a:r>
              <a:rPr lang="en-AU" sz="1200" b="0" i="0" u="none" strike="noStrike" kern="1200" baseline="0" dirty="0" smtClean="0">
                <a:solidFill>
                  <a:schemeClr val="tx1"/>
                </a:solidFill>
                <a:latin typeface="+mn-lt"/>
                <a:ea typeface="+mn-ea"/>
                <a:cs typeface="+mn-cs"/>
              </a:rPr>
              <a:t>Nutrient cycles feature the following two main components.</a:t>
            </a:r>
          </a:p>
          <a:p>
            <a:r>
              <a:rPr lang="en-AU" sz="1200" b="0" i="0" u="none" strike="noStrike" kern="1200" baseline="0" dirty="0" smtClean="0">
                <a:solidFill>
                  <a:schemeClr val="tx1"/>
                </a:solidFill>
                <a:latin typeface="+mn-lt"/>
                <a:ea typeface="+mn-ea"/>
                <a:cs typeface="+mn-cs"/>
              </a:rPr>
              <a:t>1 A biological component that follows how the element cycles through organisms</a:t>
            </a:r>
          </a:p>
          <a:p>
            <a:r>
              <a:rPr lang="en-AU" sz="1200" b="0" i="0" u="none" strike="noStrike" kern="1200" baseline="0" dirty="0" smtClean="0">
                <a:solidFill>
                  <a:schemeClr val="tx1"/>
                </a:solidFill>
                <a:latin typeface="+mn-lt"/>
                <a:ea typeface="+mn-ea"/>
                <a:cs typeface="+mn-cs"/>
              </a:rPr>
              <a:t>2 A geochemical component showing how the element cycles through soils and rocks, water and the atmosphere.</a:t>
            </a:r>
          </a:p>
          <a:p>
            <a:r>
              <a:rPr lang="en-AU" sz="1200" b="0" i="0" u="none" strike="noStrike" kern="1200" baseline="0" dirty="0" smtClean="0">
                <a:solidFill>
                  <a:schemeClr val="tx1"/>
                </a:solidFill>
                <a:latin typeface="+mn-lt"/>
                <a:ea typeface="+mn-ea"/>
                <a:cs typeface="+mn-cs"/>
              </a:rPr>
              <a:t>Given the interdependent manner in which these components are related, nutrient cycles are also called </a:t>
            </a:r>
            <a:r>
              <a:rPr lang="en-AU" sz="1200" b="1" i="0" u="none" strike="noStrike" kern="1200" baseline="0" dirty="0" smtClean="0">
                <a:solidFill>
                  <a:schemeClr val="tx1"/>
                </a:solidFill>
                <a:latin typeface="+mn-lt"/>
                <a:ea typeface="+mn-ea"/>
                <a:cs typeface="+mn-cs"/>
              </a:rPr>
              <a:t>biogeochemical cycles </a:t>
            </a:r>
            <a:r>
              <a:rPr lang="en-AU" sz="1200" b="0" i="0" u="none" strike="noStrike" kern="1200" baseline="0" dirty="0" smtClean="0">
                <a:solidFill>
                  <a:schemeClr val="tx1"/>
                </a:solidFill>
                <a:latin typeface="+mn-lt"/>
                <a:ea typeface="+mn-ea"/>
                <a:cs typeface="+mn-cs"/>
              </a:rPr>
              <a:t>(Figure 4.20).</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22</a:t>
            </a:fld>
            <a:endParaRPr lang="en-US"/>
          </a:p>
        </p:txBody>
      </p:sp>
    </p:spTree>
    <p:extLst>
      <p:ext uri="{BB962C8B-B14F-4D97-AF65-F5344CB8AC3E}">
        <p14:creationId xmlns:p14="http://schemas.microsoft.com/office/powerpoint/2010/main" val="2998456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kern="1200" dirty="0" smtClean="0">
                <a:solidFill>
                  <a:schemeClr val="tx1"/>
                </a:solidFill>
                <a:latin typeface="+mn-lt"/>
                <a:ea typeface="+mn-ea"/>
                <a:cs typeface="+mn-cs"/>
              </a:rPr>
              <a:t>Micro-organisms, fungi and insects present in the soil and on the surface contribute to the decay of plant matter such as leaf litter under trees. </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dirty="0" smtClean="0">
                <a:solidFill>
                  <a:schemeClr val="tx1"/>
                </a:solidFill>
                <a:latin typeface="+mn-lt"/>
                <a:ea typeface="+mn-ea"/>
                <a:cs typeface="+mn-cs"/>
              </a:rPr>
              <a:t>The organic matter in the soil is called </a:t>
            </a:r>
            <a:r>
              <a:rPr lang="en-AU" sz="1200" b="1" kern="1200" dirty="0" smtClean="0">
                <a:solidFill>
                  <a:schemeClr val="tx1"/>
                </a:solidFill>
                <a:latin typeface="+mn-lt"/>
                <a:ea typeface="+mn-ea"/>
                <a:cs typeface="+mn-cs"/>
              </a:rPr>
              <a:t>humus</a:t>
            </a:r>
            <a:r>
              <a:rPr lang="en-AU" sz="1200" kern="1200" dirty="0" smtClean="0">
                <a:solidFill>
                  <a:schemeClr val="tx1"/>
                </a:solidFill>
                <a:latin typeface="+mn-lt"/>
                <a:ea typeface="+mn-ea"/>
                <a:cs typeface="+mn-cs"/>
              </a:rPr>
              <a:t>, which, apart from storing nutrients, contributes to the soil’s texture and water-holding capacity. Soils with little nutrient-storage capacity can easily become depleted with changes or disturbances, such as fire, logging, ploughing, intensive cropping and removal of soil in run-off.</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23</a:t>
            </a:fld>
            <a:endParaRPr lang="en-US"/>
          </a:p>
        </p:txBody>
      </p:sp>
    </p:spTree>
    <p:extLst>
      <p:ext uri="{BB962C8B-B14F-4D97-AF65-F5344CB8AC3E}">
        <p14:creationId xmlns:p14="http://schemas.microsoft.com/office/powerpoint/2010/main" val="377810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In the absence of any decomposers, carbon would still be able to circulate for some time within an ecosystem. Not all dead material decays. In </a:t>
            </a:r>
            <a:r>
              <a:rPr lang="en-AU" sz="1200" b="1" i="0" u="none" strike="noStrike" kern="1200" baseline="0" dirty="0" smtClean="0">
                <a:solidFill>
                  <a:schemeClr val="tx1"/>
                </a:solidFill>
                <a:latin typeface="+mn-lt"/>
                <a:ea typeface="+mn-ea"/>
                <a:cs typeface="+mn-cs"/>
              </a:rPr>
              <a:t>anaerobic </a:t>
            </a:r>
            <a:r>
              <a:rPr lang="en-AU" sz="1200" b="0" i="0" u="none" strike="noStrike" kern="1200" baseline="0" dirty="0" smtClean="0">
                <a:solidFill>
                  <a:schemeClr val="tx1"/>
                </a:solidFill>
                <a:latin typeface="+mn-lt"/>
                <a:ea typeface="+mn-ea"/>
                <a:cs typeface="+mn-cs"/>
              </a:rPr>
              <a:t>or highly acidic conditions, decomposers may be unable to break down all the remains and waste products of organisms. In such situations and over long periods of time, these substances may accumulate to form fossil fuels, such as peat, coal, oil and gases derived from them. In nature, these deposits represent a </a:t>
            </a:r>
            <a:r>
              <a:rPr lang="en-AU" sz="1200" b="1" i="0" u="none" strike="noStrike" kern="1200" baseline="0" dirty="0" smtClean="0">
                <a:solidFill>
                  <a:schemeClr val="tx1"/>
                </a:solidFill>
                <a:latin typeface="+mn-lt"/>
                <a:ea typeface="+mn-ea"/>
                <a:cs typeface="+mn-cs"/>
              </a:rPr>
              <a:t>sink</a:t>
            </a:r>
            <a:r>
              <a:rPr lang="en-AU" sz="1200" b="0" i="0" u="none" strike="noStrike" kern="1200" baseline="0" dirty="0" smtClean="0">
                <a:solidFill>
                  <a:schemeClr val="tx1"/>
                </a:solidFill>
                <a:latin typeface="+mn-lt"/>
                <a:ea typeface="+mn-ea"/>
                <a:cs typeface="+mn-cs"/>
              </a:rPr>
              <a:t>, whereas </a:t>
            </a:r>
            <a:r>
              <a:rPr lang="en-AU" sz="1200" b="1" i="0" u="none" strike="noStrike" kern="1200" baseline="0" dirty="0" smtClean="0">
                <a:solidFill>
                  <a:schemeClr val="tx1"/>
                </a:solidFill>
                <a:latin typeface="+mn-lt"/>
                <a:ea typeface="+mn-ea"/>
                <a:cs typeface="+mn-cs"/>
              </a:rPr>
              <a:t>source </a:t>
            </a:r>
            <a:r>
              <a:rPr lang="en-AU" sz="1200" b="0" i="0" u="none" strike="noStrike" kern="1200" baseline="0" dirty="0" smtClean="0">
                <a:solidFill>
                  <a:schemeClr val="tx1"/>
                </a:solidFill>
                <a:latin typeface="+mn-lt"/>
                <a:ea typeface="+mn-ea"/>
                <a:cs typeface="+mn-cs"/>
              </a:rPr>
              <a:t>refers to the origin of materials deposited in the sink.</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24</a:t>
            </a:fld>
            <a:endParaRPr lang="en-US"/>
          </a:p>
        </p:txBody>
      </p:sp>
    </p:spTree>
    <p:extLst>
      <p:ext uri="{BB962C8B-B14F-4D97-AF65-F5344CB8AC3E}">
        <p14:creationId xmlns:p14="http://schemas.microsoft.com/office/powerpoint/2010/main" val="433827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25</a:t>
            </a:fld>
            <a:endParaRPr lang="en-US"/>
          </a:p>
        </p:txBody>
      </p:sp>
    </p:spTree>
    <p:extLst>
      <p:ext uri="{BB962C8B-B14F-4D97-AF65-F5344CB8AC3E}">
        <p14:creationId xmlns:p14="http://schemas.microsoft.com/office/powerpoint/2010/main" val="333660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smtClean="0">
                <a:solidFill>
                  <a:schemeClr val="tx1"/>
                </a:solidFill>
                <a:latin typeface="+mn-lt"/>
                <a:ea typeface="+mn-ea"/>
                <a:cs typeface="+mn-cs"/>
              </a:rPr>
              <a:t>Some nitrogen descends beneath the upper 100 m of the surface beneath which photosynthetic organisms are absent. </a:t>
            </a:r>
            <a:r>
              <a:rPr lang="en-AU" dirty="0" smtClean="0"/>
              <a:t>At depth, </a:t>
            </a:r>
            <a:r>
              <a:rPr lang="en-AU" dirty="0" smtClean="0">
                <a:solidFill>
                  <a:schemeClr val="tx1"/>
                </a:solidFill>
                <a:latin typeface="+mn-lt"/>
                <a:ea typeface="+mn-ea"/>
                <a:cs typeface="+mn-cs"/>
              </a:rPr>
              <a:t>nitrogen compounds are unavailable to most organisms.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26</a:t>
            </a:fld>
            <a:endParaRPr lang="en-US"/>
          </a:p>
        </p:txBody>
      </p:sp>
    </p:spTree>
    <p:extLst>
      <p:ext uri="{BB962C8B-B14F-4D97-AF65-F5344CB8AC3E}">
        <p14:creationId xmlns:p14="http://schemas.microsoft.com/office/powerpoint/2010/main" val="416108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Reduced productivity in the oceans (i.e. reduced quantity of harvested seafood) has been attributed to both human impact and to changes in the natural ocean environment. Offshore, overfishing has had a catastrophic impact on the world’s stocks of most of the sought after fish including </a:t>
            </a:r>
            <a:r>
              <a:rPr lang="en-AU" sz="1200" b="0" i="0" u="none" strike="noStrike" kern="1200" baseline="0" dirty="0" err="1" smtClean="0">
                <a:solidFill>
                  <a:schemeClr val="tx1"/>
                </a:solidFill>
                <a:latin typeface="+mn-lt"/>
                <a:ea typeface="+mn-ea"/>
                <a:cs typeface="+mn-cs"/>
              </a:rPr>
              <a:t>bluefin</a:t>
            </a:r>
            <a:r>
              <a:rPr lang="en-AU" sz="1200" b="0" i="0" u="none" strike="noStrike" kern="1200" baseline="0" dirty="0" smtClean="0">
                <a:solidFill>
                  <a:schemeClr val="tx1"/>
                </a:solidFill>
                <a:latin typeface="+mn-lt"/>
                <a:ea typeface="+mn-ea"/>
                <a:cs typeface="+mn-cs"/>
              </a:rPr>
              <a:t>, orange </a:t>
            </a:r>
            <a:r>
              <a:rPr lang="en-AU" sz="1200" b="0" i="0" u="none" strike="noStrike" kern="1200" baseline="0" dirty="0" err="1" smtClean="0">
                <a:solidFill>
                  <a:schemeClr val="tx1"/>
                </a:solidFill>
                <a:latin typeface="+mn-lt"/>
                <a:ea typeface="+mn-ea"/>
                <a:cs typeface="+mn-cs"/>
              </a:rPr>
              <a:t>roughy</a:t>
            </a:r>
            <a:r>
              <a:rPr lang="en-AU" sz="1200" b="0" i="0" u="none" strike="noStrike" kern="1200" baseline="0" dirty="0" smtClean="0">
                <a:solidFill>
                  <a:schemeClr val="tx1"/>
                </a:solidFill>
                <a:latin typeface="+mn-lt"/>
                <a:ea typeface="+mn-ea"/>
                <a:cs typeface="+mn-cs"/>
              </a:rPr>
              <a:t> and Chilean bass. Scientific reports have estimated that industrial fishing has reduced fish stocks by 90%. In contrast, closer to the shore and in estuaries, powerful natural uprising currents bring nutrients to the surface. In the latter regions, plant and animal life is more abundant, contributing to the success of fishing industries.</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27</a:t>
            </a:fld>
            <a:endParaRPr lang="en-US"/>
          </a:p>
        </p:txBody>
      </p:sp>
    </p:spTree>
    <p:extLst>
      <p:ext uri="{BB962C8B-B14F-4D97-AF65-F5344CB8AC3E}">
        <p14:creationId xmlns:p14="http://schemas.microsoft.com/office/powerpoint/2010/main" val="1026927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The </a:t>
            </a:r>
            <a:r>
              <a:rPr lang="en-AU" sz="1200" b="1" i="0" u="none" strike="noStrike" kern="1200" baseline="0" dirty="0" smtClean="0">
                <a:solidFill>
                  <a:schemeClr val="tx1"/>
                </a:solidFill>
                <a:latin typeface="+mn-lt"/>
                <a:ea typeface="+mn-ea"/>
                <a:cs typeface="+mn-cs"/>
              </a:rPr>
              <a:t>water cycle </a:t>
            </a:r>
            <a:r>
              <a:rPr lang="en-AU" sz="1200" b="0" i="0" u="none" strike="noStrike" kern="1200" baseline="0" dirty="0" smtClean="0">
                <a:solidFill>
                  <a:schemeClr val="tx1"/>
                </a:solidFill>
                <a:latin typeface="+mn-lt"/>
                <a:ea typeface="+mn-ea"/>
                <a:cs typeface="+mn-cs"/>
              </a:rPr>
              <a:t>is also known as the hydrological cycle and is driven by two energy sources:, solar energy and gravity.</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28</a:t>
            </a:fld>
            <a:endParaRPr lang="en-US"/>
          </a:p>
        </p:txBody>
      </p:sp>
    </p:spTree>
    <p:extLst>
      <p:ext uri="{BB962C8B-B14F-4D97-AF65-F5344CB8AC3E}">
        <p14:creationId xmlns:p14="http://schemas.microsoft.com/office/powerpoint/2010/main" val="148590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kern="1200" dirty="0" smtClean="0">
                <a:solidFill>
                  <a:schemeClr val="tx1"/>
                </a:solidFill>
                <a:latin typeface="+mn-lt"/>
                <a:ea typeface="+mn-ea"/>
                <a:cs typeface="+mn-cs"/>
              </a:rPr>
              <a:t>This process of amplifying the amount of substance is referred to as </a:t>
            </a:r>
            <a:r>
              <a:rPr lang="en-AU" sz="1200" b="1" kern="1200" dirty="0" smtClean="0">
                <a:solidFill>
                  <a:schemeClr val="tx1"/>
                </a:solidFill>
                <a:latin typeface="+mn-lt"/>
                <a:ea typeface="+mn-ea"/>
                <a:cs typeface="+mn-cs"/>
              </a:rPr>
              <a:t>biological magnification</a:t>
            </a:r>
            <a:r>
              <a:rPr lang="en-AU" sz="1200" kern="1200" dirty="0" smtClean="0">
                <a:solidFill>
                  <a:schemeClr val="tx1"/>
                </a:solidFill>
                <a:latin typeface="+mn-lt"/>
                <a:ea typeface="+mn-ea"/>
                <a:cs typeface="+mn-cs"/>
              </a:rPr>
              <a:t>. While the toxicity of these compounds may not affect organisms lower in the food chain, their effects at the top of the food chain can be disastrous. </a:t>
            </a:r>
          </a:p>
          <a:p>
            <a:r>
              <a:rPr lang="en-AU" sz="1200" kern="1200" dirty="0" smtClean="0">
                <a:solidFill>
                  <a:schemeClr val="tx1"/>
                </a:solidFill>
                <a:latin typeface="+mn-lt"/>
                <a:ea typeface="+mn-ea"/>
                <a:cs typeface="+mn-cs"/>
              </a:rPr>
              <a:t>The concentrations of non-biodegradable substances, such as </a:t>
            </a:r>
            <a:r>
              <a:rPr lang="en-AU" sz="1200" kern="1200" dirty="0" err="1" smtClean="0">
                <a:solidFill>
                  <a:schemeClr val="tx1"/>
                </a:solidFill>
                <a:latin typeface="+mn-lt"/>
                <a:ea typeface="+mn-ea"/>
                <a:cs typeface="+mn-cs"/>
              </a:rPr>
              <a:t>dicholorodiphenyltrichloroethane</a:t>
            </a:r>
            <a:r>
              <a:rPr lang="en-AU" sz="1200" kern="1200" dirty="0" smtClean="0">
                <a:solidFill>
                  <a:schemeClr val="tx1"/>
                </a:solidFill>
                <a:latin typeface="+mn-lt"/>
                <a:ea typeface="+mn-ea"/>
                <a:cs typeface="+mn-cs"/>
              </a:rPr>
              <a:t> (DDT) and mercury can increase to as they get passed on from one </a:t>
            </a:r>
            <a:r>
              <a:rPr lang="en-AU" sz="1200" kern="1200" dirty="0" err="1" smtClean="0">
                <a:solidFill>
                  <a:schemeClr val="tx1"/>
                </a:solidFill>
                <a:latin typeface="+mn-lt"/>
                <a:ea typeface="+mn-ea"/>
                <a:cs typeface="+mn-cs"/>
              </a:rPr>
              <a:t>trophic</a:t>
            </a:r>
            <a:r>
              <a:rPr lang="en-AU" sz="1200" kern="1200" dirty="0" smtClean="0">
                <a:solidFill>
                  <a:schemeClr val="tx1"/>
                </a:solidFill>
                <a:latin typeface="+mn-lt"/>
                <a:ea typeface="+mn-ea"/>
                <a:cs typeface="+mn-cs"/>
              </a:rPr>
              <a:t> level to the next along a food chain. </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29</a:t>
            </a:fld>
            <a:endParaRPr lang="en-US"/>
          </a:p>
        </p:txBody>
      </p:sp>
    </p:spTree>
    <p:extLst>
      <p:ext uri="{BB962C8B-B14F-4D97-AF65-F5344CB8AC3E}">
        <p14:creationId xmlns:p14="http://schemas.microsoft.com/office/powerpoint/2010/main" val="385645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Other sources of energy include geothermal energy, which is heat generated from Earth’s core. Some of this extreme heat escapes to generate geothermal activity on Earth’s surface and in the ocean. Hydrothermal vents are regions in the deep ocean where volcanic magma heats seawater to more than 300°C. On Earth’s surface, volcanic activity creates extreme environments. For example, the </a:t>
            </a:r>
            <a:r>
              <a:rPr lang="en-AU" sz="1200" b="0" i="0" u="none" strike="noStrike" kern="1200" baseline="0" dirty="0" err="1" smtClean="0">
                <a:solidFill>
                  <a:schemeClr val="tx1"/>
                </a:solidFill>
                <a:latin typeface="+mn-lt"/>
                <a:ea typeface="+mn-ea"/>
                <a:cs typeface="+mn-cs"/>
              </a:rPr>
              <a:t>Wai</a:t>
            </a:r>
            <a:r>
              <a:rPr lang="en-AU" sz="1200" b="0" i="0" u="none" strike="noStrike" kern="1200" baseline="0" dirty="0" smtClean="0">
                <a:solidFill>
                  <a:schemeClr val="tx1"/>
                </a:solidFill>
                <a:latin typeface="+mn-lt"/>
                <a:ea typeface="+mn-ea"/>
                <a:cs typeface="+mn-cs"/>
              </a:rPr>
              <a:t>-o-tapu geothermal reserve, near Rotorua in New Zealand, has numerous hot springs and geysers.</a:t>
            </a:r>
            <a:endParaRPr lang="en-US" dirty="0" smtClean="0"/>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3</a:t>
            </a:fld>
            <a:endParaRPr lang="en-US"/>
          </a:p>
        </p:txBody>
      </p:sp>
    </p:spTree>
    <p:extLst>
      <p:ext uri="{BB962C8B-B14F-4D97-AF65-F5344CB8AC3E}">
        <p14:creationId xmlns:p14="http://schemas.microsoft.com/office/powerpoint/2010/main" val="3840699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Accumulation of other ‘industrial’ pollutants, such as the </a:t>
            </a:r>
            <a:r>
              <a:rPr lang="en-AU" sz="1200" b="0" i="0" u="none" strike="noStrike" kern="1200" baseline="0" smtClean="0">
                <a:solidFill>
                  <a:schemeClr val="tx1"/>
                </a:solidFill>
                <a:latin typeface="+mn-lt"/>
                <a:ea typeface="+mn-ea"/>
                <a:cs typeface="+mn-cs"/>
              </a:rPr>
              <a:t>heavy metals including </a:t>
            </a:r>
            <a:r>
              <a:rPr lang="en-AU" sz="1200" b="0" i="0" u="none" strike="noStrike" kern="1200" baseline="0" dirty="0" smtClean="0">
                <a:solidFill>
                  <a:schemeClr val="tx1"/>
                </a:solidFill>
                <a:latin typeface="+mn-lt"/>
                <a:ea typeface="+mn-ea"/>
                <a:cs typeface="+mn-cs"/>
              </a:rPr>
              <a:t>mercury and ‘natural’ toxic substances produced by some species of cyanobacteria, can cause problems along food chains. </a:t>
            </a:r>
            <a:r>
              <a:rPr lang="en-AU" sz="1200" kern="1200" dirty="0" err="1" smtClean="0">
                <a:solidFill>
                  <a:schemeClr val="tx1"/>
                </a:solidFill>
                <a:latin typeface="+mn-lt"/>
                <a:ea typeface="+mn-ea"/>
                <a:cs typeface="+mn-cs"/>
              </a:rPr>
              <a:t>Organochlorines</a:t>
            </a:r>
            <a:r>
              <a:rPr lang="en-AU" sz="1200" kern="1200" dirty="0" smtClean="0">
                <a:solidFill>
                  <a:schemeClr val="tx1"/>
                </a:solidFill>
                <a:latin typeface="+mn-lt"/>
                <a:ea typeface="+mn-ea"/>
                <a:cs typeface="+mn-cs"/>
              </a:rPr>
              <a:t> that have been eaten by birds are non-biodegradable because they cannot be metabolised (processed) by the liver into harmless substances. These substances are lipophilic, or fat-loving, and tend to accumulate</a:t>
            </a:r>
            <a:r>
              <a:rPr lang="en-AU" sz="1200" kern="1200" baseline="0" dirty="0" smtClean="0">
                <a:solidFill>
                  <a:schemeClr val="tx1"/>
                </a:solidFill>
                <a:latin typeface="+mn-lt"/>
                <a:ea typeface="+mn-ea"/>
                <a:cs typeface="+mn-cs"/>
              </a:rPr>
              <a:t> in the fat of organisms that have taken in these chemicals. </a:t>
            </a:r>
            <a:r>
              <a:rPr lang="en-AU" sz="1200" kern="1200" dirty="0" smtClean="0">
                <a:solidFill>
                  <a:schemeClr val="tx1"/>
                </a:solidFill>
                <a:latin typeface="+mn-lt"/>
                <a:ea typeface="+mn-ea"/>
                <a:cs typeface="+mn-cs"/>
              </a:rPr>
              <a:t>By applying the concept or idea of pyramids of biomass, you can see how it is that these chemicals become concentrated along food chains to such an extent that damage occurs to the top consumers. </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30</a:t>
            </a:fld>
            <a:endParaRPr lang="en-US"/>
          </a:p>
        </p:txBody>
      </p:sp>
    </p:spTree>
    <p:extLst>
      <p:ext uri="{BB962C8B-B14F-4D97-AF65-F5344CB8AC3E}">
        <p14:creationId xmlns:p14="http://schemas.microsoft.com/office/powerpoint/2010/main" val="2534173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8DF7682-C3C3-4CC8-9418-A57A1009EC96}" type="slidenum">
              <a:rPr lang="en-US" smtClean="0"/>
              <a:pPr>
                <a:defRPr/>
              </a:pPr>
              <a:t>4</a:t>
            </a:fld>
            <a:endParaRPr lang="en-US"/>
          </a:p>
        </p:txBody>
      </p:sp>
    </p:spTree>
    <p:extLst>
      <p:ext uri="{BB962C8B-B14F-4D97-AF65-F5344CB8AC3E}">
        <p14:creationId xmlns:p14="http://schemas.microsoft.com/office/powerpoint/2010/main" val="214718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kern="1200" dirty="0" smtClean="0">
                <a:solidFill>
                  <a:schemeClr val="tx1"/>
                </a:solidFill>
                <a:latin typeface="+mn-lt"/>
                <a:ea typeface="+mn-ea"/>
                <a:cs typeface="+mn-cs"/>
              </a:rPr>
              <a:t>Photosynthetic </a:t>
            </a:r>
            <a:r>
              <a:rPr lang="en-AU" sz="1200" kern="1200" dirty="0" err="1" smtClean="0">
                <a:solidFill>
                  <a:schemeClr val="tx1"/>
                </a:solidFill>
                <a:latin typeface="+mn-lt"/>
                <a:ea typeface="+mn-ea"/>
                <a:cs typeface="+mn-cs"/>
              </a:rPr>
              <a:t>autotrophs</a:t>
            </a:r>
            <a:r>
              <a:rPr lang="en-AU" sz="1200" kern="1200" dirty="0" smtClean="0">
                <a:solidFill>
                  <a:schemeClr val="tx1"/>
                </a:solidFill>
                <a:latin typeface="+mn-lt"/>
                <a:ea typeface="+mn-ea"/>
                <a:cs typeface="+mn-cs"/>
              </a:rPr>
              <a:t> including plants, algae and </a:t>
            </a:r>
            <a:r>
              <a:rPr lang="en-AU" sz="1200" kern="1200" dirty="0" err="1" smtClean="0">
                <a:solidFill>
                  <a:schemeClr val="tx1"/>
                </a:solidFill>
                <a:latin typeface="+mn-lt"/>
                <a:ea typeface="+mn-ea"/>
                <a:cs typeface="+mn-cs"/>
              </a:rPr>
              <a:t>cyanobacteria</a:t>
            </a:r>
            <a:r>
              <a:rPr lang="en-AU" sz="1200" kern="1200" dirty="0" smtClean="0">
                <a:solidFill>
                  <a:schemeClr val="tx1"/>
                </a:solidFill>
                <a:latin typeface="+mn-lt"/>
                <a:ea typeface="+mn-ea"/>
                <a:cs typeface="+mn-cs"/>
              </a:rPr>
              <a:t> transform energy from sunlight and store it as chemical energy in the bonds of glucose.</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5</a:t>
            </a:fld>
            <a:endParaRPr lang="en-US"/>
          </a:p>
        </p:txBody>
      </p:sp>
    </p:spTree>
    <p:extLst>
      <p:ext uri="{BB962C8B-B14F-4D97-AF65-F5344CB8AC3E}">
        <p14:creationId xmlns:p14="http://schemas.microsoft.com/office/powerpoint/2010/main" val="335554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solidFill>
                  <a:schemeClr val="tx1"/>
                </a:solidFill>
                <a:latin typeface="+mn-lt"/>
                <a:ea typeface="+mn-ea"/>
                <a:cs typeface="+mn-cs"/>
              </a:rPr>
              <a:t>Consumers include animals, fungi and many kinds of bacteria.</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6</a:t>
            </a:fld>
            <a:endParaRPr lang="en-US"/>
          </a:p>
        </p:txBody>
      </p:sp>
    </p:spTree>
    <p:extLst>
      <p:ext uri="{BB962C8B-B14F-4D97-AF65-F5344CB8AC3E}">
        <p14:creationId xmlns:p14="http://schemas.microsoft.com/office/powerpoint/2010/main" val="229180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Not all producers make the same amount of plant mass. How well a producer converts light energy into carbohydrates during photosynthesis is referred to as its </a:t>
            </a:r>
            <a:r>
              <a:rPr lang="en-AU" sz="1200" b="1" i="0" u="none" strike="noStrike" kern="1200" baseline="0" dirty="0" smtClean="0">
                <a:solidFill>
                  <a:schemeClr val="tx1"/>
                </a:solidFill>
                <a:latin typeface="+mn-lt"/>
                <a:ea typeface="+mn-ea"/>
                <a:cs typeface="+mn-cs"/>
              </a:rPr>
              <a:t>photosynthetic efficiency</a:t>
            </a:r>
            <a:r>
              <a:rPr lang="en-AU" sz="1200" b="0" i="0" u="none" strike="noStrike" kern="1200" baseline="0" dirty="0" smtClean="0">
                <a:solidFill>
                  <a:schemeClr val="tx1"/>
                </a:solidFill>
                <a:latin typeface="+mn-lt"/>
                <a:ea typeface="+mn-ea"/>
                <a:cs typeface="+mn-cs"/>
              </a:rPr>
              <a:t>. This depends on the availability of raw materials and sunlight. As temperature influences the rate at which chemical reactions occur, prevailing environmental temperatures can affect this efficiency. Therefore, the production of organic materials from the glucose made in photosynthesis is greater in some seasons compared to others and also varies according to latitude and altitude. For example, tropical forests cover only about 4% of Earth’s surface but contribute about 25% of the world’s yearly </a:t>
            </a:r>
            <a:r>
              <a:rPr lang="en-AU" sz="1200" b="1" i="0" u="none" strike="noStrike" kern="1200" baseline="0" dirty="0" smtClean="0">
                <a:solidFill>
                  <a:schemeClr val="tx1"/>
                </a:solidFill>
                <a:latin typeface="+mn-lt"/>
                <a:ea typeface="+mn-ea"/>
                <a:cs typeface="+mn-cs"/>
              </a:rPr>
              <a:t>gross primary productivity (GPP) </a:t>
            </a:r>
            <a:r>
              <a:rPr lang="en-AU" sz="1200" b="0" i="0" u="none" strike="noStrike" kern="1200" baseline="0" dirty="0" smtClean="0">
                <a:solidFill>
                  <a:schemeClr val="tx1"/>
                </a:solidFill>
                <a:latin typeface="+mn-lt"/>
                <a:ea typeface="+mn-ea"/>
                <a:cs typeface="+mn-cs"/>
              </a:rPr>
              <a:t>of organic matter. Some trees literally grow to extraordinary heights in their competition for light.</a:t>
            </a:r>
            <a:endParaRPr lang="en-AU"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7</a:t>
            </a:fld>
            <a:endParaRPr lang="en-US"/>
          </a:p>
        </p:txBody>
      </p:sp>
    </p:spTree>
    <p:extLst>
      <p:ext uri="{BB962C8B-B14F-4D97-AF65-F5344CB8AC3E}">
        <p14:creationId xmlns:p14="http://schemas.microsoft.com/office/powerpoint/2010/main" val="263094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baseline="0" dirty="0" smtClean="0">
                <a:solidFill>
                  <a:schemeClr val="tx1"/>
                </a:solidFill>
                <a:latin typeface="+mn-lt"/>
                <a:ea typeface="+mn-ea"/>
                <a:cs typeface="+mn-cs"/>
              </a:rPr>
              <a:t>NPP for an ecosystem can be calculated if we know the amount of biomass in grams over an area in meters squared, in a given time frame, usually a year. It is important to understand that this is a rate of change of biomass over one year and is expressed in the appropriate units as:</a:t>
            </a:r>
          </a:p>
          <a:p>
            <a:r>
              <a:rPr lang="en-AU" sz="1200" b="0" i="0" u="none" strike="noStrike" kern="1200" baseline="0" dirty="0" smtClean="0">
                <a:solidFill>
                  <a:schemeClr val="tx1"/>
                </a:solidFill>
                <a:latin typeface="+mn-lt"/>
                <a:ea typeface="+mn-ea"/>
                <a:cs typeface="+mn-cs"/>
              </a:rPr>
              <a:t>● </a:t>
            </a:r>
            <a:r>
              <a:rPr lang="en-AU" sz="1200" b="0" i="0" u="none" strike="noStrike" kern="1200" baseline="0" dirty="0" smtClean="0">
                <a:solidFill>
                  <a:schemeClr val="tx1"/>
                </a:solidFill>
                <a:latin typeface="+mn-lt"/>
                <a:ea typeface="+mn-ea"/>
                <a:cs typeface="+mn-cs"/>
              </a:rPr>
              <a:t>mass: g m</a:t>
            </a:r>
            <a:r>
              <a:rPr lang="en-AU" sz="1200" b="0" i="0" u="none" strike="noStrike" kern="1200" baseline="30000" dirty="0" smtClean="0">
                <a:solidFill>
                  <a:schemeClr val="tx1"/>
                </a:solidFill>
                <a:latin typeface="+mn-lt"/>
                <a:ea typeface="+mn-ea"/>
                <a:cs typeface="+mn-cs"/>
              </a:rPr>
              <a:t>-2 </a:t>
            </a:r>
            <a:r>
              <a:rPr lang="en-AU" sz="1200" b="0" i="0" u="none" strike="noStrike" kern="1200" baseline="0" dirty="0" smtClean="0">
                <a:solidFill>
                  <a:schemeClr val="tx1"/>
                </a:solidFill>
                <a:latin typeface="+mn-lt"/>
                <a:ea typeface="+mn-ea"/>
                <a:cs typeface="+mn-cs"/>
              </a:rPr>
              <a:t>year</a:t>
            </a:r>
            <a:r>
              <a:rPr lang="en-AU" sz="1200" b="0" i="0" u="none" strike="noStrike" kern="1200" baseline="30000" dirty="0" smtClean="0">
                <a:solidFill>
                  <a:schemeClr val="tx1"/>
                </a:solidFill>
                <a:latin typeface="+mn-lt"/>
                <a:ea typeface="+mn-ea"/>
                <a:cs typeface="+mn-cs"/>
              </a:rPr>
              <a:t>-1</a:t>
            </a:r>
          </a:p>
          <a:p>
            <a:r>
              <a:rPr lang="en-AU" sz="1200" b="0" i="0" u="none" strike="noStrike" kern="1200" baseline="0" dirty="0" smtClean="0">
                <a:solidFill>
                  <a:schemeClr val="tx1"/>
                </a:solidFill>
                <a:latin typeface="+mn-lt"/>
                <a:ea typeface="+mn-ea"/>
                <a:cs typeface="+mn-cs"/>
              </a:rPr>
              <a:t>● </a:t>
            </a:r>
            <a:r>
              <a:rPr lang="en-AU" sz="1200" b="0" i="0" u="none" strike="noStrike" kern="1200" baseline="0" dirty="0" smtClean="0">
                <a:solidFill>
                  <a:schemeClr val="tx1"/>
                </a:solidFill>
                <a:latin typeface="+mn-lt"/>
                <a:ea typeface="+mn-ea"/>
                <a:cs typeface="+mn-cs"/>
              </a:rPr>
              <a:t>energy: kJ m</a:t>
            </a:r>
            <a:r>
              <a:rPr lang="en-AU" sz="1200" b="0" i="0" u="none" strike="noStrike" kern="1200" baseline="30000" dirty="0" smtClean="0">
                <a:solidFill>
                  <a:schemeClr val="tx1"/>
                </a:solidFill>
                <a:latin typeface="+mn-lt"/>
                <a:ea typeface="+mn-ea"/>
                <a:cs typeface="+mn-cs"/>
              </a:rPr>
              <a:t>-2 </a:t>
            </a:r>
            <a:r>
              <a:rPr lang="en-AU" sz="1200" b="0" i="0" u="none" strike="noStrike" kern="1200" baseline="0" dirty="0" smtClean="0">
                <a:solidFill>
                  <a:schemeClr val="tx1"/>
                </a:solidFill>
                <a:latin typeface="+mn-lt"/>
                <a:ea typeface="+mn-ea"/>
                <a:cs typeface="+mn-cs"/>
              </a:rPr>
              <a:t>year</a:t>
            </a:r>
            <a:r>
              <a:rPr lang="en-AU" sz="1200" b="0" i="0" u="none" strike="noStrike" kern="1200" baseline="30000" dirty="0" smtClean="0">
                <a:solidFill>
                  <a:schemeClr val="tx1"/>
                </a:solidFill>
                <a:latin typeface="+mn-lt"/>
                <a:ea typeface="+mn-ea"/>
                <a:cs typeface="+mn-cs"/>
              </a:rPr>
              <a:t>-1</a:t>
            </a:r>
          </a:p>
          <a:p>
            <a:r>
              <a:rPr lang="en-AU" sz="1200" b="0" i="0" u="none" strike="noStrike" kern="1200" baseline="0" dirty="0" smtClean="0">
                <a:solidFill>
                  <a:schemeClr val="tx1"/>
                </a:solidFill>
                <a:latin typeface="+mn-lt"/>
                <a:ea typeface="+mn-ea"/>
                <a:cs typeface="+mn-cs"/>
              </a:rPr>
              <a:t>What happens to the remaining mass or energy? To answer this question we need to know the energy needs of the organisms together with how matter and energy are passed along from one organism to another in the community occupying the ecosystem.</a:t>
            </a:r>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8</a:t>
            </a:fld>
            <a:endParaRPr lang="en-US"/>
          </a:p>
        </p:txBody>
      </p:sp>
    </p:spTree>
    <p:extLst>
      <p:ext uri="{BB962C8B-B14F-4D97-AF65-F5344CB8AC3E}">
        <p14:creationId xmlns:p14="http://schemas.microsoft.com/office/powerpoint/2010/main" val="87672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9</a:t>
            </a:fld>
            <a:endParaRPr lang="en-US"/>
          </a:p>
        </p:txBody>
      </p:sp>
    </p:spTree>
    <p:extLst>
      <p:ext uri="{BB962C8B-B14F-4D97-AF65-F5344CB8AC3E}">
        <p14:creationId xmlns:p14="http://schemas.microsoft.com/office/powerpoint/2010/main" val="2114208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3/20/2015</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3/20/2015</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3/20/2015</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3/20/2015</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76200" y="1981200"/>
            <a:ext cx="9601200" cy="860425"/>
          </a:xfrm>
        </p:spPr>
        <p:txBody>
          <a:bodyPr/>
          <a:lstStyle/>
          <a:p>
            <a:pPr eaLnBrk="1" hangingPunct="1"/>
            <a:r>
              <a:rPr lang="en-US" b="1" dirty="0" smtClean="0">
                <a:cs typeface="Arial" charset="0"/>
              </a:rPr>
              <a:t>Chapter 4: </a:t>
            </a:r>
            <a:br>
              <a:rPr lang="en-US" b="1" dirty="0" smtClean="0">
                <a:cs typeface="Arial" charset="0"/>
              </a:rPr>
            </a:br>
            <a:r>
              <a:rPr lang="en-US" b="1" dirty="0" smtClean="0">
                <a:cs typeface="Arial" charset="0"/>
              </a:rPr>
              <a:t>Energy and matter in ecosystems</a:t>
            </a:r>
          </a:p>
        </p:txBody>
      </p:sp>
      <p:pic>
        <p:nvPicPr>
          <p:cNvPr id="3" name="Picture 2"/>
          <p:cNvPicPr>
            <a:picLocks noChangeAspect="1"/>
          </p:cNvPicPr>
          <p:nvPr/>
        </p:nvPicPr>
        <p:blipFill rotWithShape="1">
          <a:blip r:embed="rId3"/>
          <a:srcRect t="26230" r="7089" b="1639"/>
          <a:stretch/>
        </p:blipFill>
        <p:spPr>
          <a:xfrm>
            <a:off x="1" y="4114800"/>
            <a:ext cx="5867400" cy="251460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911226"/>
            <a:ext cx="7848600" cy="4991659"/>
          </a:xfrm>
          <a:prstGeom prst="rect">
            <a:avLst/>
          </a:prstGeom>
        </p:spPr>
      </p:pic>
      <p:sp>
        <p:nvSpPr>
          <p:cNvPr id="9218" name="Title 1"/>
          <p:cNvSpPr>
            <a:spLocks noGrp="1"/>
          </p:cNvSpPr>
          <p:nvPr>
            <p:ph type="title"/>
          </p:nvPr>
        </p:nvSpPr>
        <p:spPr>
          <a:xfrm>
            <a:off x="152400" y="381000"/>
            <a:ext cx="4343400" cy="2136774"/>
          </a:xfrm>
        </p:spPr>
        <p:txBody>
          <a:bodyPr/>
          <a:lstStyle/>
          <a:p>
            <a:pPr>
              <a:lnSpc>
                <a:spcPct val="100000"/>
              </a:lnSpc>
            </a:pPr>
            <a:r>
              <a:rPr lang="en-AU" sz="4000" b="1" dirty="0" smtClean="0">
                <a:solidFill>
                  <a:schemeClr val="tx1"/>
                </a:solidFill>
                <a:latin typeface="+mn-lt"/>
              </a:rPr>
              <a:t>Why is energy so </a:t>
            </a:r>
            <a:br>
              <a:rPr lang="en-AU" sz="4000" b="1" dirty="0" smtClean="0">
                <a:solidFill>
                  <a:schemeClr val="tx1"/>
                </a:solidFill>
                <a:latin typeface="+mn-lt"/>
              </a:rPr>
            </a:br>
            <a:r>
              <a:rPr lang="en-AU" sz="4000" b="1" dirty="0" smtClean="0">
                <a:solidFill>
                  <a:schemeClr val="tx1"/>
                </a:solidFill>
                <a:latin typeface="+mn-lt"/>
              </a:rPr>
              <a:t>important? </a:t>
            </a:r>
            <a:endParaRPr lang="en-US" sz="4000" b="1" dirty="0">
              <a:solidFill>
                <a:schemeClr val="tx1"/>
              </a:solidFill>
              <a:latin typeface="+mn-lt"/>
            </a:endParaRP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pPr>
            <a:endParaRPr kumimoji="0" lang="en-US" sz="2400" b="1" i="0" u="none" strike="noStrike" kern="0" cap="none" spc="0" normalizeH="0" baseline="0" noProof="0" dirty="0" smtClean="0">
              <a:ln>
                <a:noFill/>
              </a:ln>
              <a:solidFill>
                <a:schemeClr val="bg1"/>
              </a:solidFill>
              <a:effectLst/>
              <a:uLnTx/>
              <a:uFillTx/>
              <a:latin typeface="+mj-lt"/>
              <a:ea typeface="+mj-ea"/>
              <a:cs typeface="Arial" charset="0"/>
            </a:endParaRPr>
          </a:p>
        </p:txBody>
      </p:sp>
      <p:sp>
        <p:nvSpPr>
          <p:cNvPr id="8" name="Title 1"/>
          <p:cNvSpPr txBox="1">
            <a:spLocks/>
          </p:cNvSpPr>
          <p:nvPr/>
        </p:nvSpPr>
        <p:spPr bwMode="gray">
          <a:xfrm>
            <a:off x="152400" y="303213"/>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pPr>
            <a:r>
              <a:rPr lang="en-US" sz="2800" b="1" kern="0" dirty="0">
                <a:solidFill>
                  <a:schemeClr val="bg1"/>
                </a:solidFill>
              </a:rPr>
              <a:t>How do living organisms use energy?</a:t>
            </a:r>
          </a:p>
          <a:p>
            <a:pPr lvl="0">
              <a:lnSpc>
                <a:spcPts val="2400"/>
              </a:lnSpc>
            </a:pPr>
            <a:endParaRPr kumimoji="0" lang="en-US" sz="2400" b="1" i="0" u="none" strike="noStrike" kern="0" cap="none" spc="0" normalizeH="0" baseline="0" noProof="0" dirty="0" smtClean="0">
              <a:ln>
                <a:noFill/>
              </a:ln>
              <a:solidFill>
                <a:schemeClr val="bg1"/>
              </a:solidFill>
              <a:effectLst/>
              <a:uLnTx/>
              <a:uFillTx/>
              <a:latin typeface="+mj-lt"/>
              <a:ea typeface="+mj-ea"/>
              <a:cs typeface="Arial" charset="0"/>
            </a:endParaRPr>
          </a:p>
        </p:txBody>
      </p:sp>
      <p:pic>
        <p:nvPicPr>
          <p:cNvPr id="3" name="Picture 2"/>
          <p:cNvPicPr>
            <a:picLocks noChangeAspect="1"/>
          </p:cNvPicPr>
          <p:nvPr/>
        </p:nvPicPr>
        <p:blipFill>
          <a:blip r:embed="rId4"/>
          <a:stretch>
            <a:fillRect/>
          </a:stretch>
        </p:blipFill>
        <p:spPr>
          <a:xfrm>
            <a:off x="28303" y="5934545"/>
            <a:ext cx="8915400" cy="7218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19100" y="1104900"/>
            <a:ext cx="8229600" cy="685800"/>
          </a:xfrm>
        </p:spPr>
        <p:txBody>
          <a:bodyPr/>
          <a:lstStyle/>
          <a:p>
            <a:r>
              <a:rPr lang="en-AU" sz="3600" b="1" dirty="0" smtClean="0">
                <a:solidFill>
                  <a:schemeClr val="tx1"/>
                </a:solidFill>
                <a:latin typeface="+mn-lt"/>
              </a:rPr>
              <a:t>Ecological systems - IPO </a:t>
            </a:r>
            <a:endParaRPr lang="en-US" sz="3600" b="1" dirty="0">
              <a:solidFill>
                <a:schemeClr val="tx1"/>
              </a:solidFill>
              <a:latin typeface="+mn-lt"/>
            </a:endParaRPr>
          </a:p>
        </p:txBody>
      </p:sp>
      <p:sp>
        <p:nvSpPr>
          <p:cNvPr id="9219" name="Content Placeholder 2"/>
          <p:cNvSpPr>
            <a:spLocks noGrp="1"/>
          </p:cNvSpPr>
          <p:nvPr>
            <p:ph idx="1"/>
          </p:nvPr>
        </p:nvSpPr>
        <p:spPr>
          <a:xfrm>
            <a:off x="419100" y="2667000"/>
            <a:ext cx="8229600" cy="4114800"/>
          </a:xfrm>
        </p:spPr>
        <p:txBody>
          <a:bodyPr/>
          <a:lstStyle/>
          <a:p>
            <a:pPr algn="ctr"/>
            <a:r>
              <a:rPr lang="en-US" sz="3200" dirty="0" smtClean="0">
                <a:solidFill>
                  <a:schemeClr val="tx1"/>
                </a:solidFill>
                <a:latin typeface="+mn-lt"/>
                <a:ea typeface="+mn-ea"/>
                <a:cs typeface="+mn-cs"/>
              </a:rPr>
              <a:t>Inputs → Processing → Outputs (+ Storage)</a:t>
            </a:r>
          </a:p>
          <a:p>
            <a:endParaRPr lang="en-AU" dirty="0" smtClean="0"/>
          </a:p>
          <a:p>
            <a:r>
              <a:rPr lang="en-AU" sz="3200" dirty="0" smtClean="0"/>
              <a:t> Example: photosynthesis</a:t>
            </a:r>
          </a:p>
          <a:p>
            <a:r>
              <a:rPr lang="en-AU" sz="3200" dirty="0" smtClean="0"/>
              <a:t> Inputs</a:t>
            </a:r>
            <a:r>
              <a:rPr lang="en-US" sz="3200" dirty="0" smtClean="0">
                <a:solidFill>
                  <a:schemeClr val="tx1"/>
                </a:solidFill>
                <a:latin typeface="+mn-lt"/>
                <a:ea typeface="+mn-ea"/>
                <a:cs typeface="+mn-cs"/>
              </a:rPr>
              <a:t> → Processing → Outputs </a:t>
            </a:r>
            <a:endParaRPr lang="en-AU" sz="3200" dirty="0" smtClean="0"/>
          </a:p>
          <a:p>
            <a:r>
              <a:rPr lang="en-AU" dirty="0" smtClean="0">
                <a:solidFill>
                  <a:srgbClr val="FF0000"/>
                </a:solidFill>
              </a:rPr>
              <a:t>  CO</a:t>
            </a:r>
            <a:r>
              <a:rPr lang="en-AU" baseline="-25000" dirty="0" smtClean="0">
                <a:solidFill>
                  <a:srgbClr val="FF0000"/>
                </a:solidFill>
              </a:rPr>
              <a:t>2		</a:t>
            </a:r>
            <a:r>
              <a:rPr lang="en-AU" sz="2800" baseline="-25000" dirty="0" smtClean="0">
                <a:solidFill>
                  <a:srgbClr val="FF0000"/>
                </a:solidFill>
              </a:rPr>
              <a:t>photosynthesis</a:t>
            </a:r>
          </a:p>
          <a:p>
            <a:r>
              <a:rPr lang="en-AU" dirty="0" smtClean="0">
                <a:solidFill>
                  <a:srgbClr val="FF0000"/>
                </a:solidFill>
              </a:rPr>
              <a:t>  water</a:t>
            </a:r>
          </a:p>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763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energy and matter</a:t>
            </a:r>
            <a:endParaRPr lang="en-US" sz="2400" b="1" dirty="0">
              <a:solidFill>
                <a:schemeClr val="bg1"/>
              </a:solidFill>
            </a:endParaRPr>
          </a:p>
        </p:txBody>
      </p:sp>
      <p:sp>
        <p:nvSpPr>
          <p:cNvPr id="6" name="TextBox 5"/>
          <p:cNvSpPr txBox="1"/>
          <p:nvPr/>
        </p:nvSpPr>
        <p:spPr>
          <a:xfrm>
            <a:off x="1752600" y="3581400"/>
            <a:ext cx="184731" cy="369332"/>
          </a:xfrm>
          <a:prstGeom prst="rect">
            <a:avLst/>
          </a:prstGeom>
          <a:noFill/>
        </p:spPr>
        <p:txBody>
          <a:bodyPr wrap="none" rtlCol="0">
            <a:spAutoFit/>
          </a:bodyPr>
          <a:lstStyle/>
          <a:p>
            <a:endParaRPr lang="en-US" dirty="0"/>
          </a:p>
        </p:txBody>
      </p:sp>
      <p:sp>
        <p:nvSpPr>
          <p:cNvPr id="7" name="TextBox 6"/>
          <p:cNvSpPr txBox="1"/>
          <p:nvPr/>
        </p:nvSpPr>
        <p:spPr>
          <a:xfrm>
            <a:off x="5181600" y="4419600"/>
            <a:ext cx="979755" cy="923330"/>
          </a:xfrm>
          <a:prstGeom prst="rect">
            <a:avLst/>
          </a:prstGeom>
          <a:noFill/>
        </p:spPr>
        <p:txBody>
          <a:bodyPr wrap="none" rtlCol="0">
            <a:spAutoFit/>
          </a:bodyPr>
          <a:lstStyle/>
          <a:p>
            <a:r>
              <a:rPr lang="en-US" dirty="0" smtClean="0">
                <a:solidFill>
                  <a:srgbClr val="FF0000"/>
                </a:solidFill>
              </a:rPr>
              <a:t>O</a:t>
            </a:r>
            <a:r>
              <a:rPr lang="en-US" baseline="-25000" dirty="0" smtClean="0">
                <a:solidFill>
                  <a:srgbClr val="FF0000"/>
                </a:solidFill>
              </a:rPr>
              <a:t>2</a:t>
            </a:r>
          </a:p>
          <a:p>
            <a:r>
              <a:rPr lang="en-US" dirty="0">
                <a:solidFill>
                  <a:srgbClr val="FF0000"/>
                </a:solidFill>
              </a:rPr>
              <a:t>g</a:t>
            </a:r>
            <a:r>
              <a:rPr lang="en-US" dirty="0" smtClean="0">
                <a:solidFill>
                  <a:srgbClr val="FF0000"/>
                </a:solidFill>
              </a:rPr>
              <a:t>lucose</a:t>
            </a:r>
          </a:p>
          <a:p>
            <a:r>
              <a:rPr lang="en-US" dirty="0" smtClean="0">
                <a:solidFill>
                  <a:srgbClr val="FF0000"/>
                </a:solidFill>
              </a:rPr>
              <a:t>water</a:t>
            </a:r>
            <a:endParaRPr 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990600"/>
            <a:ext cx="8229600" cy="685800"/>
          </a:xfrm>
        </p:spPr>
        <p:txBody>
          <a:bodyPr/>
          <a:lstStyle/>
          <a:p>
            <a:r>
              <a:rPr lang="en-AU" sz="3600" b="1" dirty="0" smtClean="0">
                <a:solidFill>
                  <a:schemeClr val="tx1"/>
                </a:solidFill>
                <a:latin typeface="+mn-lt"/>
              </a:rPr>
              <a:t>Food chains </a:t>
            </a:r>
            <a:endParaRPr lang="en-US" sz="3600" b="1" dirty="0">
              <a:solidFill>
                <a:schemeClr val="tx1"/>
              </a:solidFill>
              <a:latin typeface="+mn-lt"/>
            </a:endParaRP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endParaRPr lang="en-US" sz="2400" dirty="0">
              <a:solidFill>
                <a:schemeClr val="bg1"/>
              </a:solidFill>
            </a:endParaRPr>
          </a:p>
        </p:txBody>
      </p:sp>
      <p:sp>
        <p:nvSpPr>
          <p:cNvPr id="6" name="TextBox 5"/>
          <p:cNvSpPr txBox="1"/>
          <p:nvPr/>
        </p:nvSpPr>
        <p:spPr>
          <a:xfrm>
            <a:off x="190500" y="6096000"/>
            <a:ext cx="7124700" cy="369332"/>
          </a:xfrm>
          <a:prstGeom prst="rect">
            <a:avLst/>
          </a:prstGeom>
          <a:noFill/>
        </p:spPr>
        <p:txBody>
          <a:bodyPr wrap="square" rtlCol="0">
            <a:spAutoFit/>
          </a:bodyPr>
          <a:lstStyle/>
          <a:p>
            <a:r>
              <a:rPr lang="en-AU" b="1" dirty="0" smtClean="0"/>
              <a:t>Figure </a:t>
            </a:r>
            <a:r>
              <a:rPr lang="en-AU" b="1" dirty="0"/>
              <a:t>4.8 </a:t>
            </a:r>
            <a:r>
              <a:rPr lang="en-AU" dirty="0"/>
              <a:t>a) </a:t>
            </a:r>
            <a:r>
              <a:rPr lang="en-AU" dirty="0" smtClean="0"/>
              <a:t>A generalised </a:t>
            </a:r>
            <a:r>
              <a:rPr lang="en-AU" dirty="0"/>
              <a:t>food </a:t>
            </a:r>
            <a:r>
              <a:rPr lang="en-AU" dirty="0" smtClean="0"/>
              <a:t>chain; b</a:t>
            </a:r>
            <a:r>
              <a:rPr lang="en-AU" dirty="0"/>
              <a:t>) A food chain in </a:t>
            </a:r>
            <a:r>
              <a:rPr lang="en-AU" dirty="0" smtClean="0"/>
              <a:t>the ocean</a:t>
            </a:r>
            <a:endParaRPr lang="en-US" dirty="0"/>
          </a:p>
        </p:txBody>
      </p:sp>
      <p:sp>
        <p:nvSpPr>
          <p:cNvPr id="10" name="Title 1"/>
          <p:cNvSpPr txBox="1">
            <a:spLocks/>
          </p:cNvSpPr>
          <p:nvPr/>
        </p:nvSpPr>
        <p:spPr bwMode="gray">
          <a:xfrm>
            <a:off x="304800" y="76200"/>
            <a:ext cx="8610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a:t>
            </a:r>
            <a:r>
              <a:rPr lang="en-AU" sz="2400" b="1" dirty="0">
                <a:solidFill>
                  <a:schemeClr val="bg1"/>
                </a:solidFill>
              </a:rPr>
              <a:t>energy and matter</a:t>
            </a:r>
            <a:endParaRPr lang="en-US" sz="2400" b="1" dirty="0">
              <a:solidFill>
                <a:schemeClr val="bg1"/>
              </a:solidFill>
            </a:endParaRPr>
          </a:p>
        </p:txBody>
      </p:sp>
      <p:pic>
        <p:nvPicPr>
          <p:cNvPr id="2" name="Picture 1"/>
          <p:cNvPicPr>
            <a:picLocks noChangeAspect="1"/>
          </p:cNvPicPr>
          <p:nvPr/>
        </p:nvPicPr>
        <p:blipFill>
          <a:blip r:embed="rId3"/>
          <a:stretch>
            <a:fillRect/>
          </a:stretch>
        </p:blipFill>
        <p:spPr>
          <a:xfrm>
            <a:off x="21771" y="1866992"/>
            <a:ext cx="9007015" cy="36926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AU" sz="3600" b="1" dirty="0" smtClean="0">
                <a:solidFill>
                  <a:schemeClr val="tx1"/>
                </a:solidFill>
                <a:latin typeface="+mn-lt"/>
              </a:rPr>
              <a:t>Energy loss in food chains</a:t>
            </a:r>
            <a:endParaRPr lang="en-US" sz="3600" b="1" dirty="0">
              <a:solidFill>
                <a:schemeClr val="tx1"/>
              </a:solidFill>
              <a:latin typeface="+mn-lt"/>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endParaRPr lang="en-US" sz="2400" dirty="0">
              <a:solidFill>
                <a:schemeClr val="bg1"/>
              </a:solidFill>
            </a:endParaRPr>
          </a:p>
        </p:txBody>
      </p:sp>
      <p:sp>
        <p:nvSpPr>
          <p:cNvPr id="6" name="TextBox 5"/>
          <p:cNvSpPr txBox="1"/>
          <p:nvPr/>
        </p:nvSpPr>
        <p:spPr>
          <a:xfrm>
            <a:off x="838200" y="2362200"/>
            <a:ext cx="7848600" cy="2246769"/>
          </a:xfrm>
          <a:prstGeom prst="rect">
            <a:avLst/>
          </a:prstGeom>
          <a:noFill/>
        </p:spPr>
        <p:txBody>
          <a:bodyPr wrap="square" rtlCol="0">
            <a:spAutoFit/>
          </a:bodyPr>
          <a:lstStyle/>
          <a:p>
            <a:r>
              <a:rPr lang="en-AU" sz="2800" dirty="0"/>
              <a:t>The 10% rule in ecology states that only about 10% of the energy at one trophic level is passed on to the next level</a:t>
            </a:r>
            <a:r>
              <a:rPr lang="en-AU" sz="2800" dirty="0" smtClean="0"/>
              <a:t>.</a:t>
            </a:r>
          </a:p>
          <a:p>
            <a:r>
              <a:rPr lang="en-AU" sz="2800" dirty="0" smtClean="0"/>
              <a:t> </a:t>
            </a:r>
            <a:r>
              <a:rPr lang="en-AU" sz="2800" dirty="0"/>
              <a:t>The remaining 90% is lost to the surroundings as heat energy and chemical energy in wastes. </a:t>
            </a:r>
            <a:endParaRPr lang="en-US" sz="2800" dirty="0"/>
          </a:p>
        </p:txBody>
      </p:sp>
      <p:sp>
        <p:nvSpPr>
          <p:cNvPr id="7" name="Title 1"/>
          <p:cNvSpPr txBox="1">
            <a:spLocks/>
          </p:cNvSpPr>
          <p:nvPr/>
        </p:nvSpPr>
        <p:spPr bwMode="gray">
          <a:xfrm>
            <a:off x="304800" y="76200"/>
            <a:ext cx="8610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a:t>
            </a:r>
            <a:r>
              <a:rPr lang="en-AU" sz="2400" b="1" dirty="0">
                <a:solidFill>
                  <a:schemeClr val="bg1"/>
                </a:solidFill>
              </a:rPr>
              <a:t>energy and matter</a:t>
            </a:r>
            <a:endParaRPr lang="en-US" sz="24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endParaRPr lang="en-US" sz="2400" dirty="0">
              <a:solidFill>
                <a:schemeClr val="bg1"/>
              </a:solidFill>
            </a:endParaRPr>
          </a:p>
        </p:txBody>
      </p:sp>
      <p:sp>
        <p:nvSpPr>
          <p:cNvPr id="7" name="Title 1"/>
          <p:cNvSpPr txBox="1">
            <a:spLocks/>
          </p:cNvSpPr>
          <p:nvPr/>
        </p:nvSpPr>
        <p:spPr bwMode="gray">
          <a:xfrm>
            <a:off x="304800" y="76200"/>
            <a:ext cx="8382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a:t>
            </a:r>
            <a:r>
              <a:rPr lang="en-AU" sz="2400" b="1" dirty="0">
                <a:solidFill>
                  <a:schemeClr val="bg1"/>
                </a:solidFill>
              </a:rPr>
              <a:t>energy and matter</a:t>
            </a:r>
            <a:endParaRPr lang="en-US" sz="2400" b="1" dirty="0">
              <a:solidFill>
                <a:schemeClr val="bg1"/>
              </a:solidFill>
            </a:endParaRPr>
          </a:p>
        </p:txBody>
      </p:sp>
      <p:pic>
        <p:nvPicPr>
          <p:cNvPr id="2" name="Picture 1"/>
          <p:cNvPicPr>
            <a:picLocks noChangeAspect="1"/>
          </p:cNvPicPr>
          <p:nvPr/>
        </p:nvPicPr>
        <p:blipFill rotWithShape="1">
          <a:blip r:embed="rId3"/>
          <a:srcRect l="2084"/>
          <a:stretch/>
        </p:blipFill>
        <p:spPr>
          <a:xfrm>
            <a:off x="1037409" y="1704781"/>
            <a:ext cx="7993663" cy="2131265"/>
          </a:xfrm>
          <a:prstGeom prst="rect">
            <a:avLst/>
          </a:prstGeom>
        </p:spPr>
      </p:pic>
      <p:pic>
        <p:nvPicPr>
          <p:cNvPr id="3" name="Picture 2"/>
          <p:cNvPicPr>
            <a:picLocks noChangeAspect="1"/>
          </p:cNvPicPr>
          <p:nvPr/>
        </p:nvPicPr>
        <p:blipFill rotWithShape="1">
          <a:blip r:embed="rId4"/>
          <a:srcRect l="3642" t="7603" b="7774"/>
          <a:stretch/>
        </p:blipFill>
        <p:spPr>
          <a:xfrm>
            <a:off x="2122612" y="4648198"/>
            <a:ext cx="6586765" cy="1989753"/>
          </a:xfrm>
          <a:prstGeom prst="rect">
            <a:avLst/>
          </a:prstGeom>
        </p:spPr>
      </p:pic>
      <p:sp>
        <p:nvSpPr>
          <p:cNvPr id="9218" name="Title 1"/>
          <p:cNvSpPr>
            <a:spLocks noGrp="1"/>
          </p:cNvSpPr>
          <p:nvPr>
            <p:ph type="title"/>
          </p:nvPr>
        </p:nvSpPr>
        <p:spPr>
          <a:xfrm>
            <a:off x="138794" y="981576"/>
            <a:ext cx="9235983" cy="685800"/>
          </a:xfrm>
        </p:spPr>
        <p:txBody>
          <a:bodyPr/>
          <a:lstStyle/>
          <a:p>
            <a:pPr>
              <a:lnSpc>
                <a:spcPct val="100000"/>
              </a:lnSpc>
            </a:pPr>
            <a:r>
              <a:rPr lang="en-US" sz="2800" b="1" dirty="0" smtClean="0">
                <a:solidFill>
                  <a:schemeClr val="tx1"/>
                </a:solidFill>
              </a:rPr>
              <a:t>Food chain modelling to measure trophic efficiency </a:t>
            </a:r>
            <a:endParaRPr lang="en-US" sz="2800" b="1" dirty="0">
              <a:solidFill>
                <a:schemeClr val="tx1"/>
              </a:solidFill>
            </a:endParaRPr>
          </a:p>
        </p:txBody>
      </p:sp>
      <p:pic>
        <p:nvPicPr>
          <p:cNvPr id="8" name="Picture 7"/>
          <p:cNvPicPr>
            <a:picLocks noChangeAspect="1"/>
          </p:cNvPicPr>
          <p:nvPr/>
        </p:nvPicPr>
        <p:blipFill>
          <a:blip r:embed="rId5"/>
          <a:stretch>
            <a:fillRect/>
          </a:stretch>
        </p:blipFill>
        <p:spPr>
          <a:xfrm>
            <a:off x="138794" y="4756934"/>
            <a:ext cx="1665412" cy="1772283"/>
          </a:xfrm>
          <a:prstGeom prst="rect">
            <a:avLst/>
          </a:prstGeom>
        </p:spPr>
      </p:pic>
      <p:pic>
        <p:nvPicPr>
          <p:cNvPr id="9" name="Picture 8"/>
          <p:cNvPicPr>
            <a:picLocks noChangeAspect="1"/>
          </p:cNvPicPr>
          <p:nvPr/>
        </p:nvPicPr>
        <p:blipFill>
          <a:blip r:embed="rId6"/>
          <a:stretch>
            <a:fillRect/>
          </a:stretch>
        </p:blipFill>
        <p:spPr>
          <a:xfrm>
            <a:off x="1626230" y="3257120"/>
            <a:ext cx="208456" cy="216794"/>
          </a:xfrm>
          <a:prstGeom prst="rect">
            <a:avLst/>
          </a:prstGeom>
        </p:spPr>
      </p:pic>
      <p:pic>
        <p:nvPicPr>
          <p:cNvPr id="10" name="Picture 9"/>
          <p:cNvPicPr>
            <a:picLocks noChangeAspect="1"/>
          </p:cNvPicPr>
          <p:nvPr/>
        </p:nvPicPr>
        <p:blipFill>
          <a:blip r:embed="rId7"/>
          <a:stretch>
            <a:fillRect/>
          </a:stretch>
        </p:blipFill>
        <p:spPr>
          <a:xfrm>
            <a:off x="43590" y="3021457"/>
            <a:ext cx="1447800" cy="11665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endParaRPr lang="en-US" sz="2400" dirty="0">
              <a:solidFill>
                <a:schemeClr val="bg1"/>
              </a:solidFill>
            </a:endParaRPr>
          </a:p>
        </p:txBody>
      </p:sp>
      <p:sp>
        <p:nvSpPr>
          <p:cNvPr id="7" name="Title 1"/>
          <p:cNvSpPr txBox="1">
            <a:spLocks/>
          </p:cNvSpPr>
          <p:nvPr/>
        </p:nvSpPr>
        <p:spPr bwMode="gray">
          <a:xfrm>
            <a:off x="304800" y="76200"/>
            <a:ext cx="8382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a:t>
            </a:r>
            <a:r>
              <a:rPr lang="en-AU" sz="2400" b="1" dirty="0">
                <a:solidFill>
                  <a:schemeClr val="bg1"/>
                </a:solidFill>
              </a:rPr>
              <a:t>energy and matter</a:t>
            </a:r>
            <a:endParaRPr lang="en-US" sz="2400" b="1" dirty="0">
              <a:solidFill>
                <a:schemeClr val="bg1"/>
              </a:solidFill>
            </a:endParaRPr>
          </a:p>
        </p:txBody>
      </p:sp>
      <p:pic>
        <p:nvPicPr>
          <p:cNvPr id="2" name="Picture 1"/>
          <p:cNvPicPr>
            <a:picLocks noChangeAspect="1"/>
          </p:cNvPicPr>
          <p:nvPr/>
        </p:nvPicPr>
        <p:blipFill>
          <a:blip r:embed="rId3"/>
          <a:stretch>
            <a:fillRect/>
          </a:stretch>
        </p:blipFill>
        <p:spPr>
          <a:xfrm>
            <a:off x="1236180" y="1295400"/>
            <a:ext cx="7468037" cy="5433378"/>
          </a:xfrm>
          <a:prstGeom prst="rect">
            <a:avLst/>
          </a:prstGeom>
        </p:spPr>
      </p:pic>
      <p:sp>
        <p:nvSpPr>
          <p:cNvPr id="9218" name="Title 1"/>
          <p:cNvSpPr>
            <a:spLocks noGrp="1"/>
          </p:cNvSpPr>
          <p:nvPr>
            <p:ph type="title"/>
          </p:nvPr>
        </p:nvSpPr>
        <p:spPr>
          <a:xfrm>
            <a:off x="1143000" y="723900"/>
            <a:ext cx="8229600" cy="685800"/>
          </a:xfrm>
        </p:spPr>
        <p:txBody>
          <a:bodyPr/>
          <a:lstStyle/>
          <a:p>
            <a:pPr>
              <a:lnSpc>
                <a:spcPct val="100000"/>
              </a:lnSpc>
            </a:pPr>
            <a:r>
              <a:rPr lang="en-US" sz="3600" b="1" dirty="0" smtClean="0">
                <a:solidFill>
                  <a:schemeClr val="tx1"/>
                </a:solidFill>
              </a:rPr>
              <a:t>Quantifying </a:t>
            </a:r>
            <a:r>
              <a:rPr lang="en-US" sz="3600" b="1" dirty="0" err="1" smtClean="0">
                <a:solidFill>
                  <a:schemeClr val="tx1"/>
                </a:solidFill>
              </a:rPr>
              <a:t>trophic</a:t>
            </a:r>
            <a:r>
              <a:rPr lang="en-US" sz="3600" b="1" dirty="0" smtClean="0">
                <a:solidFill>
                  <a:schemeClr val="tx1"/>
                </a:solidFill>
              </a:rPr>
              <a:t> efficiency</a:t>
            </a:r>
            <a:endParaRPr lang="en-US" sz="3600" b="1" dirty="0">
              <a:solidFill>
                <a:schemeClr val="tx1"/>
              </a:solidFill>
            </a:endParaRPr>
          </a:p>
        </p:txBody>
      </p:sp>
      <p:pic>
        <p:nvPicPr>
          <p:cNvPr id="3" name="Picture 2"/>
          <p:cNvPicPr>
            <a:picLocks noChangeAspect="1"/>
          </p:cNvPicPr>
          <p:nvPr/>
        </p:nvPicPr>
        <p:blipFill>
          <a:blip r:embed="rId4"/>
          <a:stretch>
            <a:fillRect/>
          </a:stretch>
        </p:blipFill>
        <p:spPr>
          <a:xfrm>
            <a:off x="7200900" y="1790700"/>
            <a:ext cx="1943100" cy="895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endParaRPr lang="en-US" sz="2400" dirty="0">
              <a:solidFill>
                <a:schemeClr val="bg1"/>
              </a:solidFill>
            </a:endParaRPr>
          </a:p>
        </p:txBody>
      </p:sp>
      <p:sp>
        <p:nvSpPr>
          <p:cNvPr id="7" name="Title 1"/>
          <p:cNvSpPr txBox="1">
            <a:spLocks/>
          </p:cNvSpPr>
          <p:nvPr/>
        </p:nvSpPr>
        <p:spPr bwMode="gray">
          <a:xfrm>
            <a:off x="304800" y="76200"/>
            <a:ext cx="84582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AU" sz="2400" b="1" dirty="0">
                <a:solidFill>
                  <a:schemeClr val="bg1"/>
                </a:solidFill>
              </a:rPr>
              <a:t>Modelling the ecosystem: </a:t>
            </a:r>
            <a:r>
              <a:rPr lang="en-AU" sz="2400" b="1" dirty="0" smtClean="0">
                <a:solidFill>
                  <a:schemeClr val="bg1"/>
                </a:solidFill>
              </a:rPr>
              <a:t>transfer of </a:t>
            </a:r>
            <a:r>
              <a:rPr lang="en-AU" sz="2400" b="1" dirty="0">
                <a:solidFill>
                  <a:schemeClr val="bg1"/>
                </a:solidFill>
              </a:rPr>
              <a:t>energy and matter</a:t>
            </a:r>
            <a:endParaRPr lang="en-US" sz="2400" b="1" dirty="0">
              <a:solidFill>
                <a:schemeClr val="bg1"/>
              </a:solidFill>
            </a:endParaRPr>
          </a:p>
        </p:txBody>
      </p:sp>
      <p:pic>
        <p:nvPicPr>
          <p:cNvPr id="5" name="Picture 4"/>
          <p:cNvPicPr>
            <a:picLocks noChangeAspect="1"/>
          </p:cNvPicPr>
          <p:nvPr/>
        </p:nvPicPr>
        <p:blipFill>
          <a:blip r:embed="rId3"/>
          <a:stretch>
            <a:fillRect/>
          </a:stretch>
        </p:blipFill>
        <p:spPr>
          <a:xfrm>
            <a:off x="1905000" y="1676400"/>
            <a:ext cx="4935054" cy="4953000"/>
          </a:xfrm>
          <a:prstGeom prst="rect">
            <a:avLst/>
          </a:prstGeom>
        </p:spPr>
      </p:pic>
      <p:pic>
        <p:nvPicPr>
          <p:cNvPr id="8" name="Picture 7"/>
          <p:cNvPicPr>
            <a:picLocks noChangeAspect="1"/>
          </p:cNvPicPr>
          <p:nvPr/>
        </p:nvPicPr>
        <p:blipFill>
          <a:blip r:embed="rId4"/>
          <a:stretch>
            <a:fillRect/>
          </a:stretch>
        </p:blipFill>
        <p:spPr>
          <a:xfrm>
            <a:off x="914400" y="3276600"/>
            <a:ext cx="1428750" cy="1209675"/>
          </a:xfrm>
          <a:prstGeom prst="rect">
            <a:avLst/>
          </a:prstGeom>
        </p:spPr>
      </p:pic>
      <p:sp>
        <p:nvSpPr>
          <p:cNvPr id="9218" name="Title 1"/>
          <p:cNvSpPr>
            <a:spLocks noGrp="1"/>
          </p:cNvSpPr>
          <p:nvPr>
            <p:ph type="title"/>
          </p:nvPr>
        </p:nvSpPr>
        <p:spPr>
          <a:xfrm>
            <a:off x="0" y="923516"/>
            <a:ext cx="9144000" cy="685800"/>
          </a:xfrm>
        </p:spPr>
        <p:txBody>
          <a:bodyPr/>
          <a:lstStyle/>
          <a:p>
            <a:pPr>
              <a:lnSpc>
                <a:spcPct val="100000"/>
              </a:lnSpc>
            </a:pPr>
            <a:r>
              <a:rPr lang="en-US" sz="2800" b="1" dirty="0" smtClean="0">
                <a:solidFill>
                  <a:schemeClr val="tx1"/>
                </a:solidFill>
              </a:rPr>
              <a:t>Eat or be eaten: food webs are integrated food chains</a:t>
            </a:r>
            <a:endParaRPr lang="en-US" sz="2800" b="1" dirty="0">
              <a:solidFill>
                <a:schemeClr val="tx1"/>
              </a:solidFill>
            </a:endParaRPr>
          </a:p>
        </p:txBody>
      </p:sp>
      <p:pic>
        <p:nvPicPr>
          <p:cNvPr id="9" name="Picture 8"/>
          <p:cNvPicPr>
            <a:picLocks noChangeAspect="1"/>
          </p:cNvPicPr>
          <p:nvPr/>
        </p:nvPicPr>
        <p:blipFill rotWithShape="1">
          <a:blip r:embed="rId5"/>
          <a:srcRect l="3768" t="1968" b="-1"/>
          <a:stretch/>
        </p:blipFill>
        <p:spPr>
          <a:xfrm>
            <a:off x="76200" y="6204261"/>
            <a:ext cx="2362200" cy="3881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US" sz="3600" b="1" dirty="0" smtClean="0">
                <a:solidFill>
                  <a:schemeClr val="tx1"/>
                </a:solidFill>
              </a:rPr>
              <a:t>Pyramid of numbers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304800" y="112713"/>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Quantitative modelling to predict change</a:t>
            </a:r>
            <a:endParaRPr lang="en-US" sz="2800" b="1" dirty="0">
              <a:solidFill>
                <a:schemeClr val="bg1"/>
              </a:solidFill>
            </a:endParaRPr>
          </a:p>
        </p:txBody>
      </p:sp>
      <p:sp>
        <p:nvSpPr>
          <p:cNvPr id="6" name="TextBox 5"/>
          <p:cNvSpPr txBox="1"/>
          <p:nvPr/>
        </p:nvSpPr>
        <p:spPr>
          <a:xfrm>
            <a:off x="304800" y="2133600"/>
            <a:ext cx="8686800" cy="3108543"/>
          </a:xfrm>
          <a:prstGeom prst="rect">
            <a:avLst/>
          </a:prstGeom>
          <a:noFill/>
        </p:spPr>
        <p:txBody>
          <a:bodyPr wrap="square" rtlCol="0">
            <a:spAutoFit/>
          </a:bodyPr>
          <a:lstStyle/>
          <a:p>
            <a:r>
              <a:rPr lang="en-AU" sz="2800" dirty="0"/>
              <a:t>Ecological pyramids can provide quantitative relationships between trophic levels of a community in terms </a:t>
            </a:r>
            <a:r>
              <a:rPr lang="en-AU" sz="2800" dirty="0" smtClean="0"/>
              <a:t>of:</a:t>
            </a:r>
            <a:endParaRPr lang="en-US" sz="2800" dirty="0"/>
          </a:p>
          <a:p>
            <a:r>
              <a:rPr lang="en-AU" sz="2800" dirty="0">
                <a:sym typeface="Symbol"/>
              </a:rPr>
              <a:t></a:t>
            </a:r>
            <a:r>
              <a:rPr lang="en-AU" sz="2800" dirty="0"/>
              <a:t>	</a:t>
            </a:r>
            <a:r>
              <a:rPr lang="en-AU" sz="2800" i="1" dirty="0"/>
              <a:t>numbers</a:t>
            </a:r>
            <a:r>
              <a:rPr lang="en-AU" sz="2800" dirty="0"/>
              <a:t> of organisms involved</a:t>
            </a:r>
            <a:endParaRPr lang="en-US" sz="2800" dirty="0"/>
          </a:p>
          <a:p>
            <a:r>
              <a:rPr lang="en-AU" sz="2800" dirty="0">
                <a:sym typeface="Symbol"/>
              </a:rPr>
              <a:t></a:t>
            </a:r>
            <a:r>
              <a:rPr lang="en-AU" sz="2800" dirty="0"/>
              <a:t>	the biomass (the </a:t>
            </a:r>
            <a:r>
              <a:rPr lang="en-AU" sz="2800" i="1" dirty="0"/>
              <a:t>amount</a:t>
            </a:r>
            <a:r>
              <a:rPr lang="en-AU" sz="2800" dirty="0"/>
              <a:t> of </a:t>
            </a:r>
            <a:r>
              <a:rPr lang="en-AU" sz="2800" dirty="0" smtClean="0"/>
              <a:t>organic matter</a:t>
            </a:r>
            <a:r>
              <a:rPr lang="en-AU" sz="2800" dirty="0"/>
              <a:t>)</a:t>
            </a:r>
            <a:endParaRPr lang="en-US" sz="2800" dirty="0"/>
          </a:p>
          <a:p>
            <a:r>
              <a:rPr lang="en-AU" sz="2800" dirty="0">
                <a:sym typeface="Symbol"/>
              </a:rPr>
              <a:t></a:t>
            </a:r>
            <a:r>
              <a:rPr lang="en-AU" sz="2800" dirty="0"/>
              <a:t>	the </a:t>
            </a:r>
            <a:r>
              <a:rPr lang="en-AU" sz="2800" i="1" dirty="0"/>
              <a:t>amount</a:t>
            </a:r>
            <a:r>
              <a:rPr lang="en-AU" sz="2800" dirty="0"/>
              <a:t> of energy transferred </a:t>
            </a:r>
            <a:r>
              <a:rPr lang="en-AU" sz="2800" dirty="0" smtClean="0"/>
              <a:t>from </a:t>
            </a:r>
            <a:r>
              <a:rPr lang="en-AU" sz="2800" dirty="0"/>
              <a:t>one </a:t>
            </a:r>
            <a:r>
              <a:rPr lang="en-AU" sz="2800" dirty="0" smtClean="0"/>
              <a:t>	trophic </a:t>
            </a:r>
            <a:r>
              <a:rPr lang="en-AU" sz="2800" dirty="0"/>
              <a:t>level to the next.</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104900"/>
            <a:ext cx="5181600" cy="685800"/>
          </a:xfrm>
        </p:spPr>
        <p:txBody>
          <a:bodyPr/>
          <a:lstStyle/>
          <a:p>
            <a:pPr>
              <a:lnSpc>
                <a:spcPct val="100000"/>
              </a:lnSpc>
            </a:pPr>
            <a:r>
              <a:rPr lang="en-US" sz="3600" b="1" dirty="0" smtClean="0">
                <a:solidFill>
                  <a:schemeClr val="tx1"/>
                </a:solidFill>
              </a:rPr>
              <a:t>Pyramid of numbers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Quantitative </a:t>
            </a:r>
            <a:r>
              <a:rPr lang="en-US" sz="2800" b="1" dirty="0" err="1" smtClean="0">
                <a:solidFill>
                  <a:schemeClr val="bg1"/>
                </a:solidFill>
              </a:rPr>
              <a:t>modelling</a:t>
            </a:r>
            <a:r>
              <a:rPr lang="en-US" sz="2800" b="1" dirty="0" smtClean="0">
                <a:solidFill>
                  <a:schemeClr val="bg1"/>
                </a:solidFill>
              </a:rPr>
              <a:t> to predict change</a:t>
            </a:r>
            <a:endParaRPr lang="en-US" sz="2800" b="1" dirty="0">
              <a:solidFill>
                <a:schemeClr val="bg1"/>
              </a:solidFill>
            </a:endParaRPr>
          </a:p>
        </p:txBody>
      </p:sp>
      <p:pic>
        <p:nvPicPr>
          <p:cNvPr id="2" name="Picture 1"/>
          <p:cNvPicPr>
            <a:picLocks noChangeAspect="1"/>
          </p:cNvPicPr>
          <p:nvPr/>
        </p:nvPicPr>
        <p:blipFill rotWithShape="1">
          <a:blip r:embed="rId3"/>
          <a:srcRect l="3297" t="-460"/>
          <a:stretch/>
        </p:blipFill>
        <p:spPr>
          <a:xfrm>
            <a:off x="76200" y="2667000"/>
            <a:ext cx="6705600" cy="3100251"/>
          </a:xfrm>
          <a:prstGeom prst="rect">
            <a:avLst/>
          </a:prstGeom>
        </p:spPr>
      </p:pic>
      <p:pic>
        <p:nvPicPr>
          <p:cNvPr id="3" name="Picture 2"/>
          <p:cNvPicPr>
            <a:picLocks noChangeAspect="1"/>
          </p:cNvPicPr>
          <p:nvPr/>
        </p:nvPicPr>
        <p:blipFill>
          <a:blip r:embed="rId4"/>
          <a:stretch>
            <a:fillRect/>
          </a:stretch>
        </p:blipFill>
        <p:spPr>
          <a:xfrm>
            <a:off x="6934200" y="838200"/>
            <a:ext cx="2073663" cy="5800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81000" y="878073"/>
            <a:ext cx="8229600" cy="685800"/>
          </a:xfrm>
        </p:spPr>
        <p:txBody>
          <a:bodyPr/>
          <a:lstStyle/>
          <a:p>
            <a:pPr>
              <a:lnSpc>
                <a:spcPct val="100000"/>
              </a:lnSpc>
            </a:pPr>
            <a:r>
              <a:rPr lang="en-US" sz="3600" b="1" dirty="0" smtClean="0">
                <a:solidFill>
                  <a:schemeClr val="tx1"/>
                </a:solidFill>
              </a:rPr>
              <a:t>Pyramid of biomass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Quantitative </a:t>
            </a:r>
            <a:r>
              <a:rPr lang="en-US" sz="2800" b="1" dirty="0" err="1" smtClean="0">
                <a:solidFill>
                  <a:schemeClr val="bg1"/>
                </a:solidFill>
              </a:rPr>
              <a:t>modelling</a:t>
            </a:r>
            <a:r>
              <a:rPr lang="en-US" sz="2800" b="1" dirty="0" smtClean="0">
                <a:solidFill>
                  <a:schemeClr val="bg1"/>
                </a:solidFill>
              </a:rPr>
              <a:t> to predict change</a:t>
            </a:r>
            <a:endParaRPr lang="en-US" sz="2800" b="1" dirty="0">
              <a:solidFill>
                <a:schemeClr val="bg1"/>
              </a:solidFill>
            </a:endParaRPr>
          </a:p>
        </p:txBody>
      </p:sp>
      <p:pic>
        <p:nvPicPr>
          <p:cNvPr id="2" name="Picture 1"/>
          <p:cNvPicPr>
            <a:picLocks noChangeAspect="1"/>
          </p:cNvPicPr>
          <p:nvPr/>
        </p:nvPicPr>
        <p:blipFill rotWithShape="1">
          <a:blip r:embed="rId3"/>
          <a:srcRect r="1687" b="2068"/>
          <a:stretch/>
        </p:blipFill>
        <p:spPr>
          <a:xfrm>
            <a:off x="2959" y="2133600"/>
            <a:ext cx="9064842" cy="2166903"/>
          </a:xfrm>
          <a:prstGeom prst="rect">
            <a:avLst/>
          </a:prstGeom>
        </p:spPr>
      </p:pic>
      <p:pic>
        <p:nvPicPr>
          <p:cNvPr id="3" name="Picture 2"/>
          <p:cNvPicPr>
            <a:picLocks noChangeAspect="1"/>
          </p:cNvPicPr>
          <p:nvPr/>
        </p:nvPicPr>
        <p:blipFill>
          <a:blip r:embed="rId4"/>
          <a:stretch>
            <a:fillRect/>
          </a:stretch>
        </p:blipFill>
        <p:spPr>
          <a:xfrm>
            <a:off x="2767151" y="4407002"/>
            <a:ext cx="4271962" cy="2262259"/>
          </a:xfrm>
          <a:prstGeom prst="rect">
            <a:avLst/>
          </a:prstGeom>
        </p:spPr>
      </p:pic>
      <p:pic>
        <p:nvPicPr>
          <p:cNvPr id="8" name="Picture 7"/>
          <p:cNvPicPr>
            <a:picLocks noChangeAspect="1"/>
          </p:cNvPicPr>
          <p:nvPr/>
        </p:nvPicPr>
        <p:blipFill>
          <a:blip r:embed="rId5"/>
          <a:stretch>
            <a:fillRect/>
          </a:stretch>
        </p:blipFill>
        <p:spPr>
          <a:xfrm>
            <a:off x="1066800" y="5324475"/>
            <a:ext cx="1724025" cy="923925"/>
          </a:xfrm>
          <a:prstGeom prst="rect">
            <a:avLst/>
          </a:prstGeom>
        </p:spPr>
      </p:pic>
      <p:pic>
        <p:nvPicPr>
          <p:cNvPr id="9" name="Picture 8"/>
          <p:cNvPicPr>
            <a:picLocks noChangeAspect="1"/>
          </p:cNvPicPr>
          <p:nvPr/>
        </p:nvPicPr>
        <p:blipFill rotWithShape="1">
          <a:blip r:embed="rId6"/>
          <a:srcRect t="10338"/>
          <a:stretch/>
        </p:blipFill>
        <p:spPr>
          <a:xfrm>
            <a:off x="3810000" y="1594631"/>
            <a:ext cx="1928813" cy="18525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4876800" cy="457200"/>
          </a:xfrm>
        </p:spPr>
        <p:txBody>
          <a:bodyPr/>
          <a:lstStyle/>
          <a:p>
            <a:pPr eaLnBrk="1" hangingPunct="1"/>
            <a:r>
              <a:rPr lang="en-US" sz="2800" b="1" dirty="0" smtClean="0">
                <a:solidFill>
                  <a:schemeClr val="bg1"/>
                </a:solidFill>
                <a:cs typeface="Arial" charset="0"/>
              </a:rPr>
              <a:t>Energy sources for life</a:t>
            </a:r>
          </a:p>
        </p:txBody>
      </p:sp>
      <p:sp>
        <p:nvSpPr>
          <p:cNvPr id="4" name="TextBox 3"/>
          <p:cNvSpPr txBox="1"/>
          <p:nvPr/>
        </p:nvSpPr>
        <p:spPr>
          <a:xfrm>
            <a:off x="152400" y="855822"/>
            <a:ext cx="8458200" cy="954107"/>
          </a:xfrm>
          <a:prstGeom prst="rect">
            <a:avLst/>
          </a:prstGeom>
          <a:noFill/>
        </p:spPr>
        <p:txBody>
          <a:bodyPr wrap="square" rtlCol="0">
            <a:spAutoFit/>
          </a:bodyPr>
          <a:lstStyle/>
          <a:p>
            <a:r>
              <a:rPr lang="en-US" sz="2800" dirty="0" smtClean="0"/>
              <a:t>The Sun provides energy as radiant energy, visible light, non-visible radiation and heat.</a:t>
            </a:r>
            <a:endParaRPr lang="en-US" sz="2800" dirty="0"/>
          </a:p>
        </p:txBody>
      </p:sp>
      <p:pic>
        <p:nvPicPr>
          <p:cNvPr id="2" name="Picture 1"/>
          <p:cNvPicPr>
            <a:picLocks noChangeAspect="1"/>
          </p:cNvPicPr>
          <p:nvPr/>
        </p:nvPicPr>
        <p:blipFill>
          <a:blip r:embed="rId3"/>
          <a:stretch>
            <a:fillRect/>
          </a:stretch>
        </p:blipFill>
        <p:spPr>
          <a:xfrm>
            <a:off x="990600" y="2081304"/>
            <a:ext cx="5815916" cy="4295212"/>
          </a:xfrm>
          <a:prstGeom prst="rect">
            <a:avLst/>
          </a:prstGeom>
        </p:spPr>
      </p:pic>
      <p:pic>
        <p:nvPicPr>
          <p:cNvPr id="3" name="Picture 2"/>
          <p:cNvPicPr>
            <a:picLocks noChangeAspect="1"/>
          </p:cNvPicPr>
          <p:nvPr/>
        </p:nvPicPr>
        <p:blipFill>
          <a:blip r:embed="rId4"/>
          <a:stretch>
            <a:fillRect/>
          </a:stretch>
        </p:blipFill>
        <p:spPr>
          <a:xfrm>
            <a:off x="6806516" y="4343400"/>
            <a:ext cx="2214563" cy="1648216"/>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28600" y="1181100"/>
            <a:ext cx="8229600" cy="685800"/>
          </a:xfrm>
        </p:spPr>
        <p:txBody>
          <a:bodyPr/>
          <a:lstStyle/>
          <a:p>
            <a:pPr>
              <a:lnSpc>
                <a:spcPct val="100000"/>
              </a:lnSpc>
            </a:pPr>
            <a:r>
              <a:rPr lang="en-US" sz="3600" b="1" dirty="0" smtClean="0">
                <a:solidFill>
                  <a:schemeClr val="tx1"/>
                </a:solidFill>
              </a:rPr>
              <a:t>Pyramid of energy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Quantitative </a:t>
            </a:r>
            <a:r>
              <a:rPr lang="en-US" sz="2800" b="1" dirty="0" err="1" smtClean="0">
                <a:solidFill>
                  <a:schemeClr val="bg1"/>
                </a:solidFill>
              </a:rPr>
              <a:t>modelling</a:t>
            </a:r>
            <a:r>
              <a:rPr lang="en-US" sz="2800" b="1" dirty="0" smtClean="0">
                <a:solidFill>
                  <a:schemeClr val="bg1"/>
                </a:solidFill>
              </a:rPr>
              <a:t> to predict change</a:t>
            </a:r>
            <a:endParaRPr lang="en-US" sz="2800" b="1" dirty="0">
              <a:solidFill>
                <a:schemeClr val="bg1"/>
              </a:solidFill>
            </a:endParaRPr>
          </a:p>
        </p:txBody>
      </p:sp>
      <p:pic>
        <p:nvPicPr>
          <p:cNvPr id="2" name="Picture 1"/>
          <p:cNvPicPr>
            <a:picLocks noChangeAspect="1"/>
          </p:cNvPicPr>
          <p:nvPr/>
        </p:nvPicPr>
        <p:blipFill rotWithShape="1">
          <a:blip r:embed="rId3"/>
          <a:srcRect t="6622"/>
          <a:stretch/>
        </p:blipFill>
        <p:spPr>
          <a:xfrm>
            <a:off x="152399" y="2475411"/>
            <a:ext cx="8891451" cy="30152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205" t="4824"/>
          <a:stretch/>
        </p:blipFill>
        <p:spPr>
          <a:xfrm>
            <a:off x="4964272" y="808310"/>
            <a:ext cx="4179728" cy="4419600"/>
          </a:xfrm>
          <a:prstGeom prst="rect">
            <a:avLst/>
          </a:prstGeom>
        </p:spPr>
      </p:pic>
      <p:sp>
        <p:nvSpPr>
          <p:cNvPr id="9218" name="Title 1"/>
          <p:cNvSpPr>
            <a:spLocks noGrp="1"/>
          </p:cNvSpPr>
          <p:nvPr>
            <p:ph type="title"/>
          </p:nvPr>
        </p:nvSpPr>
        <p:spPr>
          <a:xfrm>
            <a:off x="124097" y="808310"/>
            <a:ext cx="5372100" cy="555998"/>
          </a:xfrm>
        </p:spPr>
        <p:txBody>
          <a:bodyPr/>
          <a:lstStyle/>
          <a:p>
            <a:pPr>
              <a:lnSpc>
                <a:spcPct val="100000"/>
              </a:lnSpc>
            </a:pPr>
            <a:r>
              <a:rPr lang="en-US" sz="3600" b="1" dirty="0" smtClean="0">
                <a:solidFill>
                  <a:schemeClr val="tx1"/>
                </a:solidFill>
              </a:rPr>
              <a:t>A matter of recycling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2" name="Picture 1"/>
          <p:cNvPicPr>
            <a:picLocks noChangeAspect="1"/>
          </p:cNvPicPr>
          <p:nvPr/>
        </p:nvPicPr>
        <p:blipFill>
          <a:blip r:embed="rId4"/>
          <a:stretch>
            <a:fillRect/>
          </a:stretch>
        </p:blipFill>
        <p:spPr>
          <a:xfrm>
            <a:off x="0" y="1672545"/>
            <a:ext cx="4859311" cy="2337664"/>
          </a:xfrm>
          <a:prstGeom prst="rect">
            <a:avLst/>
          </a:prstGeom>
        </p:spPr>
      </p:pic>
      <p:pic>
        <p:nvPicPr>
          <p:cNvPr id="7" name="Picture 6"/>
          <p:cNvPicPr>
            <a:picLocks noChangeAspect="1"/>
          </p:cNvPicPr>
          <p:nvPr/>
        </p:nvPicPr>
        <p:blipFill>
          <a:blip r:embed="rId5"/>
          <a:stretch>
            <a:fillRect/>
          </a:stretch>
        </p:blipFill>
        <p:spPr>
          <a:xfrm>
            <a:off x="3581400" y="4882153"/>
            <a:ext cx="1914797" cy="1642160"/>
          </a:xfrm>
          <a:prstGeom prst="rect">
            <a:avLst/>
          </a:prstGeom>
        </p:spPr>
      </p:pic>
      <p:pic>
        <p:nvPicPr>
          <p:cNvPr id="9" name="Picture 8"/>
          <p:cNvPicPr>
            <a:picLocks noChangeAspect="1"/>
          </p:cNvPicPr>
          <p:nvPr/>
        </p:nvPicPr>
        <p:blipFill rotWithShape="1">
          <a:blip r:embed="rId6"/>
          <a:srcRect r="377" b="14667"/>
          <a:stretch/>
        </p:blipFill>
        <p:spPr>
          <a:xfrm>
            <a:off x="124097" y="4024157"/>
            <a:ext cx="2200275" cy="2133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45966"/>
            <a:ext cx="8229600" cy="685800"/>
          </a:xfrm>
        </p:spPr>
        <p:txBody>
          <a:bodyPr/>
          <a:lstStyle/>
          <a:p>
            <a:pPr>
              <a:lnSpc>
                <a:spcPct val="100000"/>
              </a:lnSpc>
            </a:pPr>
            <a:r>
              <a:rPr lang="en-US" sz="3600" b="1" dirty="0" smtClean="0">
                <a:solidFill>
                  <a:schemeClr val="tx1"/>
                </a:solidFill>
              </a:rPr>
              <a:t>Material cycling models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304800" y="156974"/>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2" name="Picture 1"/>
          <p:cNvPicPr>
            <a:picLocks noChangeAspect="1"/>
          </p:cNvPicPr>
          <p:nvPr/>
        </p:nvPicPr>
        <p:blipFill rotWithShape="1">
          <a:blip r:embed="rId3"/>
          <a:srcRect l="23184" t="1259"/>
          <a:stretch/>
        </p:blipFill>
        <p:spPr>
          <a:xfrm>
            <a:off x="1600200" y="1431766"/>
            <a:ext cx="7273742" cy="5234727"/>
          </a:xfrm>
          <a:prstGeom prst="rect">
            <a:avLst/>
          </a:prstGeom>
        </p:spPr>
      </p:pic>
      <p:pic>
        <p:nvPicPr>
          <p:cNvPr id="3" name="Picture 2"/>
          <p:cNvPicPr>
            <a:picLocks noChangeAspect="1"/>
          </p:cNvPicPr>
          <p:nvPr/>
        </p:nvPicPr>
        <p:blipFill>
          <a:blip r:embed="rId4"/>
          <a:stretch>
            <a:fillRect/>
          </a:stretch>
        </p:blipFill>
        <p:spPr>
          <a:xfrm>
            <a:off x="130629" y="5652931"/>
            <a:ext cx="2335032" cy="95586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04800" y="817517"/>
            <a:ext cx="8229600" cy="685800"/>
          </a:xfrm>
        </p:spPr>
        <p:txBody>
          <a:bodyPr/>
          <a:lstStyle/>
          <a:p>
            <a:pPr>
              <a:lnSpc>
                <a:spcPct val="100000"/>
              </a:lnSpc>
            </a:pPr>
            <a:r>
              <a:rPr lang="en-US" sz="3600" b="1" dirty="0" smtClean="0">
                <a:solidFill>
                  <a:schemeClr val="tx1"/>
                </a:solidFill>
              </a:rPr>
              <a:t>Soil cycling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2" name="Picture 1"/>
          <p:cNvPicPr>
            <a:picLocks noChangeAspect="1"/>
          </p:cNvPicPr>
          <p:nvPr/>
        </p:nvPicPr>
        <p:blipFill rotWithShape="1">
          <a:blip r:embed="rId3"/>
          <a:srcRect t="9007"/>
          <a:stretch/>
        </p:blipFill>
        <p:spPr>
          <a:xfrm>
            <a:off x="124097" y="1571237"/>
            <a:ext cx="3753381" cy="5087125"/>
          </a:xfrm>
          <a:prstGeom prst="rect">
            <a:avLst/>
          </a:prstGeom>
        </p:spPr>
      </p:pic>
      <p:pic>
        <p:nvPicPr>
          <p:cNvPr id="3" name="Picture 2"/>
          <p:cNvPicPr>
            <a:picLocks noChangeAspect="1"/>
          </p:cNvPicPr>
          <p:nvPr/>
        </p:nvPicPr>
        <p:blipFill>
          <a:blip r:embed="rId4"/>
          <a:stretch>
            <a:fillRect/>
          </a:stretch>
        </p:blipFill>
        <p:spPr>
          <a:xfrm>
            <a:off x="3962400" y="5392753"/>
            <a:ext cx="1930370" cy="11430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828952"/>
            <a:ext cx="8229600" cy="685800"/>
          </a:xfrm>
        </p:spPr>
        <p:txBody>
          <a:bodyPr/>
          <a:lstStyle/>
          <a:p>
            <a:pPr>
              <a:lnSpc>
                <a:spcPct val="100000"/>
              </a:lnSpc>
            </a:pPr>
            <a:r>
              <a:rPr lang="en-US" sz="3600" b="1" dirty="0" smtClean="0">
                <a:solidFill>
                  <a:schemeClr val="tx1"/>
                </a:solidFill>
              </a:rPr>
              <a:t>Carbon cycle </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2" name="Picture 1"/>
          <p:cNvPicPr>
            <a:picLocks noChangeAspect="1"/>
          </p:cNvPicPr>
          <p:nvPr/>
        </p:nvPicPr>
        <p:blipFill rotWithShape="1">
          <a:blip r:embed="rId3"/>
          <a:srcRect l="1269" t="1240" r="1050"/>
          <a:stretch/>
        </p:blipFill>
        <p:spPr>
          <a:xfrm>
            <a:off x="76200" y="1752600"/>
            <a:ext cx="8991600" cy="3962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93" t="5407"/>
          <a:stretch/>
        </p:blipFill>
        <p:spPr>
          <a:xfrm>
            <a:off x="43807" y="1335677"/>
            <a:ext cx="6494435" cy="5156563"/>
          </a:xfrm>
          <a:prstGeom prst="rect">
            <a:avLst/>
          </a:prstGeom>
        </p:spPr>
      </p:pic>
      <p:sp>
        <p:nvSpPr>
          <p:cNvPr id="9218" name="Title 1"/>
          <p:cNvSpPr>
            <a:spLocks noGrp="1"/>
          </p:cNvSpPr>
          <p:nvPr>
            <p:ph type="title"/>
          </p:nvPr>
        </p:nvSpPr>
        <p:spPr>
          <a:xfrm>
            <a:off x="152400" y="762000"/>
            <a:ext cx="8229600" cy="685800"/>
          </a:xfrm>
        </p:spPr>
        <p:txBody>
          <a:bodyPr/>
          <a:lstStyle/>
          <a:p>
            <a:pPr>
              <a:lnSpc>
                <a:spcPct val="100000"/>
              </a:lnSpc>
            </a:pPr>
            <a:r>
              <a:rPr lang="en-US" sz="3600" b="1" dirty="0" smtClean="0">
                <a:solidFill>
                  <a:schemeClr val="tx1"/>
                </a:solidFill>
              </a:rPr>
              <a:t>Nitrogen cycle and fixation</a:t>
            </a:r>
            <a:endParaRPr lang="en-US" sz="3600" b="1" dirty="0">
              <a:solidFill>
                <a:schemeClr val="tx1"/>
              </a:solidFill>
            </a:endParaRPr>
          </a:p>
        </p:txBody>
      </p:sp>
      <p:sp>
        <p:nvSpPr>
          <p:cNvPr id="9219" name="Content Placeholder 2"/>
          <p:cNvSpPr>
            <a:spLocks noGrp="1"/>
          </p:cNvSpPr>
          <p:nvPr>
            <p:ph idx="1"/>
          </p:nvPr>
        </p:nvSpPr>
        <p:spPr/>
        <p:txBody>
          <a:bodyPr/>
          <a:lstStyle/>
          <a:p>
            <a:endParaRPr lang="en-AU" dirty="0" smtClean="0"/>
          </a:p>
          <a:p>
            <a:endParaRPr lang="en-AU" dirty="0" smtClean="0"/>
          </a:p>
          <a:p>
            <a:endParaRPr lang="en-AU" dirty="0" smtClean="0"/>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3" name="Picture 2"/>
          <p:cNvPicPr>
            <a:picLocks noChangeAspect="1"/>
          </p:cNvPicPr>
          <p:nvPr/>
        </p:nvPicPr>
        <p:blipFill rotWithShape="1">
          <a:blip r:embed="rId4"/>
          <a:srcRect l="51671" t="1178" b="1"/>
          <a:stretch/>
        </p:blipFill>
        <p:spPr>
          <a:xfrm>
            <a:off x="6242167" y="5090393"/>
            <a:ext cx="1436582" cy="1622826"/>
          </a:xfrm>
          <a:prstGeom prst="rect">
            <a:avLst/>
          </a:prstGeom>
        </p:spPr>
      </p:pic>
      <p:pic>
        <p:nvPicPr>
          <p:cNvPr id="9" name="Picture 8"/>
          <p:cNvPicPr>
            <a:picLocks noChangeAspect="1"/>
          </p:cNvPicPr>
          <p:nvPr/>
        </p:nvPicPr>
        <p:blipFill rotWithShape="1">
          <a:blip r:embed="rId4"/>
          <a:srcRect t="1" r="51632" b="1828"/>
          <a:stretch/>
        </p:blipFill>
        <p:spPr>
          <a:xfrm>
            <a:off x="7620000" y="5029201"/>
            <a:ext cx="1483346" cy="1663298"/>
          </a:xfrm>
          <a:prstGeom prst="rect">
            <a:avLst/>
          </a:prstGeom>
        </p:spPr>
      </p:pic>
      <p:pic>
        <p:nvPicPr>
          <p:cNvPr id="8" name="Picture 7"/>
          <p:cNvPicPr>
            <a:picLocks noChangeAspect="1"/>
          </p:cNvPicPr>
          <p:nvPr/>
        </p:nvPicPr>
        <p:blipFill>
          <a:blip r:embed="rId5"/>
          <a:stretch>
            <a:fillRect/>
          </a:stretch>
        </p:blipFill>
        <p:spPr>
          <a:xfrm>
            <a:off x="6378915" y="1267477"/>
            <a:ext cx="1965942" cy="2054727"/>
          </a:xfrm>
          <a:prstGeom prst="rect">
            <a:avLst/>
          </a:prstGeom>
        </p:spPr>
      </p:pic>
      <p:pic>
        <p:nvPicPr>
          <p:cNvPr id="10" name="Picture 9"/>
          <p:cNvPicPr>
            <a:picLocks noChangeAspect="1"/>
          </p:cNvPicPr>
          <p:nvPr/>
        </p:nvPicPr>
        <p:blipFill>
          <a:blip r:embed="rId6"/>
          <a:stretch>
            <a:fillRect/>
          </a:stretch>
        </p:blipFill>
        <p:spPr>
          <a:xfrm>
            <a:off x="8625558" y="3441879"/>
            <a:ext cx="228600" cy="300038"/>
          </a:xfrm>
          <a:prstGeom prst="rect">
            <a:avLst/>
          </a:prstGeom>
        </p:spPr>
      </p:pic>
      <p:pic>
        <p:nvPicPr>
          <p:cNvPr id="11" name="Picture 10"/>
          <p:cNvPicPr>
            <a:picLocks noChangeAspect="1"/>
          </p:cNvPicPr>
          <p:nvPr/>
        </p:nvPicPr>
        <p:blipFill rotWithShape="1">
          <a:blip r:embed="rId7"/>
          <a:srcRect l="8242" t="14517"/>
          <a:stretch/>
        </p:blipFill>
        <p:spPr>
          <a:xfrm>
            <a:off x="6934200" y="3583722"/>
            <a:ext cx="2209801" cy="13699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US" sz="3600" b="1" dirty="0" err="1" smtClean="0">
                <a:solidFill>
                  <a:schemeClr val="tx1"/>
                </a:solidFill>
              </a:rPr>
              <a:t>Nitrifiers</a:t>
            </a:r>
            <a:r>
              <a:rPr lang="en-US" sz="3600" b="1" dirty="0" smtClean="0">
                <a:solidFill>
                  <a:schemeClr val="tx1"/>
                </a:solidFill>
              </a:rPr>
              <a:t> and </a:t>
            </a:r>
            <a:r>
              <a:rPr lang="en-US" sz="3600" b="1" dirty="0" err="1" smtClean="0">
                <a:solidFill>
                  <a:schemeClr val="tx1"/>
                </a:solidFill>
              </a:rPr>
              <a:t>denitrifiers</a:t>
            </a:r>
            <a:endParaRPr lang="en-US" sz="3600" b="1" dirty="0">
              <a:solidFill>
                <a:schemeClr val="tx1"/>
              </a:solidFill>
            </a:endParaRPr>
          </a:p>
        </p:txBody>
      </p:sp>
      <p:sp>
        <p:nvSpPr>
          <p:cNvPr id="9219" name="Content Placeholder 2"/>
          <p:cNvSpPr>
            <a:spLocks noGrp="1"/>
          </p:cNvSpPr>
          <p:nvPr>
            <p:ph idx="1"/>
          </p:nvPr>
        </p:nvSpPr>
        <p:spPr/>
        <p:txBody>
          <a:bodyPr/>
          <a:lstStyle/>
          <a:p>
            <a:r>
              <a:rPr lang="en-AU" b="1" dirty="0" err="1" smtClean="0">
                <a:solidFill>
                  <a:schemeClr val="tx1"/>
                </a:solidFill>
                <a:latin typeface="+mn-lt"/>
                <a:ea typeface="+mn-ea"/>
                <a:cs typeface="+mn-cs"/>
              </a:rPr>
              <a:t>Nitrifiers</a:t>
            </a:r>
            <a:r>
              <a:rPr lang="en-AU" b="1" dirty="0" smtClean="0">
                <a:solidFill>
                  <a:schemeClr val="tx1"/>
                </a:solidFill>
                <a:latin typeface="+mn-lt"/>
                <a:ea typeface="+mn-ea"/>
                <a:cs typeface="+mn-cs"/>
              </a:rPr>
              <a:t> convert decaying material into nitrites</a:t>
            </a:r>
            <a:endParaRPr lang="en-US" b="1" dirty="0" smtClean="0">
              <a:solidFill>
                <a:schemeClr val="tx1"/>
              </a:solidFill>
              <a:latin typeface="+mn-lt"/>
              <a:ea typeface="+mn-ea"/>
              <a:cs typeface="+mn-cs"/>
            </a:endParaRPr>
          </a:p>
          <a:p>
            <a:pPr indent="0"/>
            <a:r>
              <a:rPr lang="en-AU" dirty="0" smtClean="0">
                <a:solidFill>
                  <a:schemeClr val="tx1"/>
                </a:solidFill>
                <a:latin typeface="+mn-lt"/>
                <a:ea typeface="+mn-ea"/>
                <a:cs typeface="+mn-cs"/>
              </a:rPr>
              <a:t>Nitrifying bacteria convert the ammonia released in urine and decaying faeces, dead plants and animals to nitrite ions (NO</a:t>
            </a:r>
            <a:r>
              <a:rPr lang="en-AU" baseline="-25000" dirty="0" smtClean="0">
                <a:solidFill>
                  <a:schemeClr val="tx1"/>
                </a:solidFill>
                <a:latin typeface="+mn-lt"/>
                <a:ea typeface="+mn-ea"/>
                <a:cs typeface="+mn-cs"/>
              </a:rPr>
              <a:t>2</a:t>
            </a:r>
            <a:r>
              <a:rPr lang="en-AU" baseline="30000" dirty="0" smtClean="0">
                <a:solidFill>
                  <a:schemeClr val="tx1"/>
                </a:solidFill>
                <a:latin typeface="+mn-lt"/>
                <a:ea typeface="+mn-ea"/>
                <a:cs typeface="+mn-cs"/>
              </a:rPr>
              <a:t>–</a:t>
            </a:r>
            <a:r>
              <a:rPr lang="en-AU" dirty="0" smtClean="0">
                <a:solidFill>
                  <a:schemeClr val="tx1"/>
                </a:solidFill>
                <a:latin typeface="+mn-lt"/>
                <a:ea typeface="+mn-ea"/>
                <a:cs typeface="+mn-cs"/>
              </a:rPr>
              <a:t>). Other bacteria convert the nitrites to nitrates that, only then, can be absorbed by plants.</a:t>
            </a:r>
            <a:endParaRPr lang="en-US" dirty="0" smtClean="0">
              <a:solidFill>
                <a:schemeClr val="tx1"/>
              </a:solidFill>
              <a:latin typeface="+mn-lt"/>
              <a:ea typeface="+mn-ea"/>
              <a:cs typeface="+mn-cs"/>
            </a:endParaRPr>
          </a:p>
          <a:p>
            <a:r>
              <a:rPr lang="en-AU" b="1" dirty="0" err="1" smtClean="0"/>
              <a:t>D</a:t>
            </a:r>
            <a:r>
              <a:rPr lang="en-AU" b="1" dirty="0" err="1" smtClean="0">
                <a:solidFill>
                  <a:schemeClr val="tx1"/>
                </a:solidFill>
                <a:latin typeface="+mn-lt"/>
                <a:ea typeface="+mn-ea"/>
                <a:cs typeface="+mn-cs"/>
              </a:rPr>
              <a:t>enitrifiers</a:t>
            </a:r>
            <a:r>
              <a:rPr lang="en-AU" b="1" dirty="0" smtClean="0">
                <a:solidFill>
                  <a:schemeClr val="tx1"/>
                </a:solidFill>
                <a:latin typeface="+mn-lt"/>
                <a:ea typeface="+mn-ea"/>
                <a:cs typeface="+mn-cs"/>
              </a:rPr>
              <a:t> convert nitrites into </a:t>
            </a:r>
            <a:r>
              <a:rPr lang="en-AU" b="1" dirty="0" smtClean="0"/>
              <a:t>atmospheric nitrogen</a:t>
            </a:r>
            <a:endParaRPr lang="en-US" b="1" dirty="0" smtClean="0">
              <a:solidFill>
                <a:schemeClr val="tx1"/>
              </a:solidFill>
              <a:latin typeface="+mn-lt"/>
              <a:ea typeface="+mn-ea"/>
              <a:cs typeface="+mn-cs"/>
            </a:endParaRPr>
          </a:p>
          <a:p>
            <a:pPr indent="0"/>
            <a:r>
              <a:rPr lang="en-AU" dirty="0" smtClean="0">
                <a:solidFill>
                  <a:schemeClr val="tx1"/>
                </a:solidFill>
                <a:latin typeface="+mn-lt"/>
                <a:ea typeface="+mn-ea"/>
                <a:cs typeface="+mn-cs"/>
              </a:rPr>
              <a:t>Plants growing in waterlogged soils have a shortage of oxygen. </a:t>
            </a:r>
            <a:r>
              <a:rPr lang="en-AU" dirty="0" smtClean="0"/>
              <a:t>D</a:t>
            </a:r>
            <a:r>
              <a:rPr lang="en-AU" dirty="0" smtClean="0">
                <a:solidFill>
                  <a:schemeClr val="tx1"/>
                </a:solidFill>
                <a:latin typeface="+mn-lt"/>
                <a:ea typeface="+mn-ea"/>
                <a:cs typeface="+mn-cs"/>
              </a:rPr>
              <a:t>enitrifying bacteria convert nitrates in the soil to nitrites. This releases oxygen required for their metabolic processes.</a:t>
            </a:r>
            <a:endParaRPr lang="en-US" dirty="0" smtClean="0">
              <a:solidFill>
                <a:schemeClr val="tx1"/>
              </a:solidFill>
              <a:latin typeface="+mn-lt"/>
              <a:ea typeface="+mn-ea"/>
              <a:cs typeface="+mn-cs"/>
            </a:endParaRPr>
          </a:p>
          <a:p>
            <a:r>
              <a:rPr lang="en-AU" b="1" dirty="0" smtClean="0">
                <a:solidFill>
                  <a:schemeClr val="tx1"/>
                </a:solidFill>
                <a:latin typeface="+mn-lt"/>
                <a:ea typeface="+mn-ea"/>
                <a:cs typeface="+mn-cs"/>
              </a:rPr>
              <a:t>How does nitrogen reach the ocean?</a:t>
            </a:r>
            <a:endParaRPr lang="en-US" b="1" dirty="0" smtClean="0">
              <a:solidFill>
                <a:schemeClr val="tx1"/>
              </a:solidFill>
              <a:latin typeface="+mn-lt"/>
              <a:ea typeface="+mn-ea"/>
              <a:cs typeface="+mn-cs"/>
            </a:endParaRPr>
          </a:p>
          <a:p>
            <a:pPr indent="0"/>
            <a:r>
              <a:rPr lang="en-AU" dirty="0" smtClean="0">
                <a:solidFill>
                  <a:schemeClr val="tx1"/>
                </a:solidFill>
                <a:latin typeface="+mn-lt"/>
                <a:ea typeface="+mn-ea"/>
                <a:cs typeface="+mn-cs"/>
              </a:rPr>
              <a:t>In the oceans, some of the available nitrogen (such as nitrate and ammonium compounds) is brought in by rain and the activities of nitrogen-fixing organisms. </a:t>
            </a: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2" name="Picture 1"/>
          <p:cNvPicPr>
            <a:picLocks noChangeAspect="1"/>
          </p:cNvPicPr>
          <p:nvPr/>
        </p:nvPicPr>
        <p:blipFill>
          <a:blip r:embed="rId3"/>
          <a:stretch>
            <a:fillRect/>
          </a:stretch>
        </p:blipFill>
        <p:spPr>
          <a:xfrm>
            <a:off x="152400" y="1219200"/>
            <a:ext cx="8839200" cy="5585610"/>
          </a:xfrm>
          <a:prstGeom prst="rect">
            <a:avLst/>
          </a:prstGeom>
        </p:spPr>
      </p:pic>
      <p:sp>
        <p:nvSpPr>
          <p:cNvPr id="9218" name="Title 1"/>
          <p:cNvSpPr>
            <a:spLocks noGrp="1"/>
          </p:cNvSpPr>
          <p:nvPr>
            <p:ph type="title"/>
          </p:nvPr>
        </p:nvSpPr>
        <p:spPr>
          <a:xfrm>
            <a:off x="152400" y="685800"/>
            <a:ext cx="8229600" cy="685800"/>
          </a:xfrm>
        </p:spPr>
        <p:txBody>
          <a:bodyPr/>
          <a:lstStyle/>
          <a:p>
            <a:pPr>
              <a:lnSpc>
                <a:spcPct val="100000"/>
              </a:lnSpc>
            </a:pPr>
            <a:r>
              <a:rPr lang="en-US" sz="3600" b="1" dirty="0" smtClean="0">
                <a:solidFill>
                  <a:schemeClr val="tx1"/>
                </a:solidFill>
              </a:rPr>
              <a:t>Nutrient cycle in the ocean</a:t>
            </a:r>
            <a:endParaRPr lang="en-US" sz="36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728"/>
          <a:stretch/>
        </p:blipFill>
        <p:spPr>
          <a:xfrm>
            <a:off x="339970" y="838200"/>
            <a:ext cx="8793144" cy="5903913"/>
          </a:xfrm>
          <a:prstGeom prst="rect">
            <a:avLst/>
          </a:prstGeom>
        </p:spPr>
      </p:pic>
      <p:sp>
        <p:nvSpPr>
          <p:cNvPr id="9218" name="Title 1"/>
          <p:cNvSpPr>
            <a:spLocks noGrp="1"/>
          </p:cNvSpPr>
          <p:nvPr>
            <p:ph type="title"/>
          </p:nvPr>
        </p:nvSpPr>
        <p:spPr>
          <a:xfrm>
            <a:off x="152400" y="853961"/>
            <a:ext cx="8229600" cy="685800"/>
          </a:xfrm>
        </p:spPr>
        <p:txBody>
          <a:bodyPr/>
          <a:lstStyle/>
          <a:p>
            <a:pPr>
              <a:lnSpc>
                <a:spcPct val="100000"/>
              </a:lnSpc>
            </a:pPr>
            <a:r>
              <a:rPr lang="en-US" sz="3600" b="1" dirty="0" smtClean="0">
                <a:solidFill>
                  <a:schemeClr val="tx1"/>
                </a:solidFill>
              </a:rPr>
              <a:t>Water cycle</a:t>
            </a:r>
            <a:endParaRPr lang="en-US" sz="3600" b="1" dirty="0">
              <a:solidFill>
                <a:schemeClr val="tx1"/>
              </a:solidFill>
            </a:endParaRP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Full circle: </a:t>
            </a:r>
            <a:r>
              <a:rPr lang="en-US" sz="2800" b="1" dirty="0">
                <a:solidFill>
                  <a:schemeClr val="bg1"/>
                </a:solidFill>
              </a:rPr>
              <a:t>H</a:t>
            </a:r>
            <a:r>
              <a:rPr lang="en-US" sz="2800" b="1" dirty="0" smtClean="0">
                <a:solidFill>
                  <a:schemeClr val="bg1"/>
                </a:solidFill>
              </a:rPr>
              <a:t>ow does matter get recycled?</a:t>
            </a:r>
            <a:endParaRPr lang="en-US" sz="2800" b="1" dirty="0">
              <a:solidFill>
                <a:schemeClr val="bg1"/>
              </a:solidFill>
            </a:endParaRPr>
          </a:p>
        </p:txBody>
      </p:sp>
      <p:pic>
        <p:nvPicPr>
          <p:cNvPr id="6" name="Picture 5"/>
          <p:cNvPicPr>
            <a:picLocks noChangeAspect="1"/>
          </p:cNvPicPr>
          <p:nvPr/>
        </p:nvPicPr>
        <p:blipFill>
          <a:blip r:embed="rId4"/>
          <a:stretch>
            <a:fillRect/>
          </a:stretch>
        </p:blipFill>
        <p:spPr>
          <a:xfrm>
            <a:off x="0" y="3380582"/>
            <a:ext cx="1190625" cy="3361531"/>
          </a:xfrm>
          <a:prstGeom prst="rect">
            <a:avLst/>
          </a:prstGeom>
        </p:spPr>
      </p:pic>
      <p:pic>
        <p:nvPicPr>
          <p:cNvPr id="7" name="Picture 6"/>
          <p:cNvPicPr>
            <a:picLocks noChangeAspect="1"/>
          </p:cNvPicPr>
          <p:nvPr/>
        </p:nvPicPr>
        <p:blipFill>
          <a:blip r:embed="rId5"/>
          <a:stretch>
            <a:fillRect/>
          </a:stretch>
        </p:blipFill>
        <p:spPr>
          <a:xfrm>
            <a:off x="37011" y="3657600"/>
            <a:ext cx="1448753" cy="292558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nSpc>
                <a:spcPct val="100000"/>
              </a:lnSpc>
            </a:pPr>
            <a:r>
              <a:rPr lang="en-US" sz="3600" b="1" dirty="0" smtClean="0">
                <a:solidFill>
                  <a:schemeClr val="tx1"/>
                </a:solidFill>
              </a:rPr>
              <a:t>Pesticides in the food chain</a:t>
            </a:r>
            <a:endParaRPr lang="en-US" sz="3600" b="1" dirty="0">
              <a:solidFill>
                <a:schemeClr val="tx1"/>
              </a:solidFill>
            </a:endParaRP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Biological magnification</a:t>
            </a:r>
            <a:endParaRPr lang="en-US" sz="2800" b="1" dirty="0">
              <a:solidFill>
                <a:schemeClr val="bg1"/>
              </a:solidFill>
            </a:endParaRPr>
          </a:p>
        </p:txBody>
      </p:sp>
      <p:sp>
        <p:nvSpPr>
          <p:cNvPr id="6" name="TextBox 5"/>
          <p:cNvSpPr txBox="1"/>
          <p:nvPr/>
        </p:nvSpPr>
        <p:spPr>
          <a:xfrm>
            <a:off x="381000" y="2209800"/>
            <a:ext cx="8686800" cy="3108543"/>
          </a:xfrm>
          <a:prstGeom prst="rect">
            <a:avLst/>
          </a:prstGeom>
          <a:noFill/>
        </p:spPr>
        <p:txBody>
          <a:bodyPr wrap="square" rtlCol="0">
            <a:spAutoFit/>
          </a:bodyPr>
          <a:lstStyle/>
          <a:p>
            <a:r>
              <a:rPr lang="en-AU" sz="2800" dirty="0" smtClean="0"/>
              <a:t>In the 1950s the association between the use of pesticides for agricultural applications and the decline of raptor (birds of prey) populations was noticed.</a:t>
            </a:r>
          </a:p>
          <a:p>
            <a:endParaRPr lang="en-AU" sz="2800" dirty="0" smtClean="0"/>
          </a:p>
          <a:p>
            <a:pPr marL="233363" indent="-233363">
              <a:buFont typeface="Arial" pitchFamily="34" charset="0"/>
              <a:buChar char="•"/>
            </a:pPr>
            <a:r>
              <a:rPr lang="en-AU" sz="2800" dirty="0" smtClean="0"/>
              <a:t> Brown </a:t>
            </a:r>
            <a:r>
              <a:rPr lang="en-AU" sz="2800" dirty="0"/>
              <a:t>pelicans and peregrine falcons in Australia </a:t>
            </a:r>
            <a:r>
              <a:rPr lang="en-AU" sz="2800" dirty="0" smtClean="0"/>
              <a:t> </a:t>
            </a:r>
          </a:p>
          <a:p>
            <a:pPr marL="339725" indent="-339725">
              <a:buFont typeface="Arial" pitchFamily="34" charset="0"/>
              <a:buChar char="•"/>
            </a:pPr>
            <a:r>
              <a:rPr lang="en-AU" sz="2800" dirty="0" smtClean="0"/>
              <a:t>Bald </a:t>
            </a:r>
            <a:r>
              <a:rPr lang="en-AU" sz="2800" dirty="0" smtClean="0"/>
              <a:t>eagles and peregrine falcons in North </a:t>
            </a:r>
            <a:r>
              <a:rPr lang="en-AU" sz="2800" dirty="0"/>
              <a:t>America </a:t>
            </a:r>
            <a:r>
              <a:rPr lang="en-AU" sz="2800" dirty="0" smtClean="0"/>
              <a:t> and Northern Europe.</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28600" y="152400"/>
            <a:ext cx="4800600" cy="457200"/>
          </a:xfrm>
        </p:spPr>
        <p:txBody>
          <a:bodyPr/>
          <a:lstStyle/>
          <a:p>
            <a:pPr eaLnBrk="1" hangingPunct="1"/>
            <a:r>
              <a:rPr lang="en-US" sz="2800" b="1" dirty="0" smtClean="0">
                <a:solidFill>
                  <a:schemeClr val="bg1"/>
                </a:solidFill>
                <a:cs typeface="Arial" charset="0"/>
              </a:rPr>
              <a:t>Energy sources for life</a:t>
            </a:r>
          </a:p>
        </p:txBody>
      </p:sp>
      <p:sp>
        <p:nvSpPr>
          <p:cNvPr id="3" name="TextBox 2"/>
          <p:cNvSpPr txBox="1"/>
          <p:nvPr/>
        </p:nvSpPr>
        <p:spPr>
          <a:xfrm>
            <a:off x="322217" y="4953000"/>
            <a:ext cx="8534400" cy="1384995"/>
          </a:xfrm>
          <a:prstGeom prst="rect">
            <a:avLst/>
          </a:prstGeom>
          <a:noFill/>
        </p:spPr>
        <p:txBody>
          <a:bodyPr wrap="square" rtlCol="0">
            <a:spAutoFit/>
          </a:bodyPr>
          <a:lstStyle/>
          <a:p>
            <a:r>
              <a:rPr lang="en-US" sz="2800" dirty="0" smtClean="0"/>
              <a:t>Heat from Earth’s core supplies thermal energy to support organisms in regions where conditions are extreme.</a:t>
            </a:r>
            <a:endParaRPr lang="en-US" sz="2800" dirty="0"/>
          </a:p>
        </p:txBody>
      </p:sp>
      <p:pic>
        <p:nvPicPr>
          <p:cNvPr id="2" name="Picture 1"/>
          <p:cNvPicPr>
            <a:picLocks noChangeAspect="1"/>
          </p:cNvPicPr>
          <p:nvPr/>
        </p:nvPicPr>
        <p:blipFill rotWithShape="1">
          <a:blip r:embed="rId3"/>
          <a:srcRect t="1" r="12503" b="-997"/>
          <a:stretch/>
        </p:blipFill>
        <p:spPr>
          <a:xfrm>
            <a:off x="0" y="1524000"/>
            <a:ext cx="8908869" cy="3143071"/>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558" t="46"/>
          <a:stretch/>
        </p:blipFill>
        <p:spPr>
          <a:xfrm>
            <a:off x="23949" y="1901826"/>
            <a:ext cx="6044279" cy="3279774"/>
          </a:xfrm>
          <a:prstGeom prst="rect">
            <a:avLst/>
          </a:prstGeom>
        </p:spPr>
      </p:pic>
      <p:sp>
        <p:nvSpPr>
          <p:cNvPr id="9218" name="Title 1"/>
          <p:cNvSpPr>
            <a:spLocks noGrp="1"/>
          </p:cNvSpPr>
          <p:nvPr>
            <p:ph type="title"/>
          </p:nvPr>
        </p:nvSpPr>
        <p:spPr/>
        <p:txBody>
          <a:bodyPr/>
          <a:lstStyle/>
          <a:p>
            <a:pPr>
              <a:lnSpc>
                <a:spcPct val="100000"/>
              </a:lnSpc>
            </a:pPr>
            <a:r>
              <a:rPr lang="en-US" sz="3600" b="1" dirty="0" smtClean="0">
                <a:solidFill>
                  <a:schemeClr val="tx1"/>
                </a:solidFill>
              </a:rPr>
              <a:t>Pesticides in the food chain</a:t>
            </a:r>
            <a:endParaRPr lang="en-US" sz="3600" b="1" dirty="0">
              <a:solidFill>
                <a:schemeClr val="tx1"/>
              </a:solidFill>
            </a:endParaRPr>
          </a:p>
        </p:txBody>
      </p:sp>
      <p:sp>
        <p:nvSpPr>
          <p:cNvPr id="7"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800" b="1" dirty="0" smtClean="0">
                <a:solidFill>
                  <a:schemeClr val="bg1"/>
                </a:solidFill>
              </a:rPr>
              <a:t>Biological magnification</a:t>
            </a:r>
            <a:endParaRPr lang="en-US" sz="2800" b="1" dirty="0">
              <a:solidFill>
                <a:schemeClr val="bg1"/>
              </a:solidFill>
            </a:endParaRPr>
          </a:p>
        </p:txBody>
      </p:sp>
      <p:pic>
        <p:nvPicPr>
          <p:cNvPr id="4" name="Picture 3"/>
          <p:cNvPicPr>
            <a:picLocks noChangeAspect="1"/>
          </p:cNvPicPr>
          <p:nvPr/>
        </p:nvPicPr>
        <p:blipFill>
          <a:blip r:embed="rId4"/>
          <a:stretch>
            <a:fillRect/>
          </a:stretch>
        </p:blipFill>
        <p:spPr>
          <a:xfrm>
            <a:off x="152400" y="5486400"/>
            <a:ext cx="1661226" cy="1105224"/>
          </a:xfrm>
          <a:prstGeom prst="rect">
            <a:avLst/>
          </a:prstGeom>
        </p:spPr>
      </p:pic>
      <p:pic>
        <p:nvPicPr>
          <p:cNvPr id="6" name="Picture 5"/>
          <p:cNvPicPr>
            <a:picLocks noChangeAspect="1"/>
          </p:cNvPicPr>
          <p:nvPr/>
        </p:nvPicPr>
        <p:blipFill rotWithShape="1">
          <a:blip r:embed="rId5"/>
          <a:srcRect l="19483" t="84152" r="-77"/>
          <a:stretch/>
        </p:blipFill>
        <p:spPr>
          <a:xfrm>
            <a:off x="6246223" y="5804255"/>
            <a:ext cx="2846190" cy="774306"/>
          </a:xfrm>
          <a:prstGeom prst="rect">
            <a:avLst/>
          </a:prstGeom>
        </p:spPr>
      </p:pic>
      <p:pic>
        <p:nvPicPr>
          <p:cNvPr id="11" name="Picture 10"/>
          <p:cNvPicPr>
            <a:picLocks noChangeAspect="1"/>
          </p:cNvPicPr>
          <p:nvPr/>
        </p:nvPicPr>
        <p:blipFill rotWithShape="1">
          <a:blip r:embed="rId5"/>
          <a:srcRect r="-231" b="16970"/>
          <a:stretch/>
        </p:blipFill>
        <p:spPr>
          <a:xfrm>
            <a:off x="6005418" y="1901826"/>
            <a:ext cx="3112457" cy="35671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52400" y="152400"/>
            <a:ext cx="6858000" cy="457200"/>
          </a:xfrm>
        </p:spPr>
        <p:txBody>
          <a:bodyPr/>
          <a:lstStyle/>
          <a:p>
            <a:pPr eaLnBrk="1" hangingPunct="1"/>
            <a:r>
              <a:rPr lang="en-AU" sz="2800" b="1" dirty="0" smtClean="0">
                <a:solidFill>
                  <a:schemeClr val="bg1"/>
                </a:solidFill>
              </a:rPr>
              <a:t>How do living organisms use energy?</a:t>
            </a:r>
            <a:endParaRPr lang="en-US" sz="2800" b="1" dirty="0" smtClean="0">
              <a:solidFill>
                <a:schemeClr val="bg1"/>
              </a:solidFill>
              <a:cs typeface="Arial" charset="0"/>
            </a:endParaRPr>
          </a:p>
        </p:txBody>
      </p:sp>
      <p:sp>
        <p:nvSpPr>
          <p:cNvPr id="4" name="Rectangle 3"/>
          <p:cNvSpPr/>
          <p:nvPr/>
        </p:nvSpPr>
        <p:spPr>
          <a:xfrm>
            <a:off x="304800" y="2401431"/>
            <a:ext cx="8610600" cy="2246769"/>
          </a:xfrm>
          <a:prstGeom prst="rect">
            <a:avLst/>
          </a:prstGeom>
        </p:spPr>
        <p:txBody>
          <a:bodyPr wrap="square">
            <a:spAutoFit/>
          </a:bodyPr>
          <a:lstStyle/>
          <a:p>
            <a:r>
              <a:rPr lang="en-AU" sz="2800" b="1" dirty="0"/>
              <a:t>Autotrophs</a:t>
            </a:r>
            <a:r>
              <a:rPr lang="en-AU" sz="2800" dirty="0"/>
              <a:t> </a:t>
            </a:r>
            <a:r>
              <a:rPr lang="en-AU" sz="2800" dirty="0" smtClean="0"/>
              <a:t>(producers) transform </a:t>
            </a:r>
            <a:r>
              <a:rPr lang="en-AU" sz="2800" dirty="0"/>
              <a:t>the Sun’s energy into </a:t>
            </a:r>
            <a:r>
              <a:rPr lang="en-AU" sz="2800" dirty="0" smtClean="0"/>
              <a:t>high </a:t>
            </a:r>
            <a:r>
              <a:rPr lang="en-AU" sz="2800" dirty="0"/>
              <a:t>energy chemical bonds during the synthesis of organic </a:t>
            </a:r>
            <a:r>
              <a:rPr lang="en-AU" sz="2800" dirty="0" smtClean="0"/>
              <a:t>materials. Autotrophs produce </a:t>
            </a:r>
            <a:r>
              <a:rPr lang="en-AU" sz="2800" dirty="0"/>
              <a:t>all of the organic matter, or food, </a:t>
            </a:r>
            <a:r>
              <a:rPr lang="en-AU" sz="2800" dirty="0" smtClean="0"/>
              <a:t>for </a:t>
            </a:r>
            <a:r>
              <a:rPr lang="en-AU" sz="2800" dirty="0"/>
              <a:t>all other organisms in an </a:t>
            </a:r>
            <a:r>
              <a:rPr lang="en-AU" sz="2800" dirty="0" smtClean="0"/>
              <a:t>ecosystem rely on for nourishment.</a:t>
            </a:r>
            <a:endParaRPr lang="en-US" sz="28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52400" y="1058710"/>
            <a:ext cx="8534400" cy="685800"/>
          </a:xfrm>
        </p:spPr>
        <p:txBody>
          <a:bodyPr/>
          <a:lstStyle/>
          <a:p>
            <a:pPr>
              <a:lnSpc>
                <a:spcPct val="100000"/>
              </a:lnSpc>
            </a:pPr>
            <a:r>
              <a:rPr lang="en-AU" sz="3200" b="1" dirty="0" smtClean="0">
                <a:solidFill>
                  <a:schemeClr val="tx1"/>
                </a:solidFill>
              </a:rPr>
              <a:t>How do producers transform the Sun’s energy?</a:t>
            </a:r>
            <a:r>
              <a:rPr lang="en-US" sz="2400" dirty="0" smtClean="0">
                <a:solidFill>
                  <a:srgbClr val="FF0000"/>
                </a:solidFill>
              </a:rPr>
              <a:t/>
            </a:r>
            <a:br>
              <a:rPr lang="en-US" sz="2400" dirty="0" smtClean="0">
                <a:solidFill>
                  <a:srgbClr val="FF0000"/>
                </a:solidFill>
              </a:rPr>
            </a:br>
            <a:endParaRPr lang="en-AU" dirty="0" smtClean="0"/>
          </a:p>
        </p:txBody>
      </p:sp>
      <p:sp>
        <p:nvSpPr>
          <p:cNvPr id="4" name="TextBox 3"/>
          <p:cNvSpPr txBox="1"/>
          <p:nvPr/>
        </p:nvSpPr>
        <p:spPr>
          <a:xfrm>
            <a:off x="13063" y="2933666"/>
            <a:ext cx="3706460" cy="1569660"/>
          </a:xfrm>
          <a:prstGeom prst="rect">
            <a:avLst/>
          </a:prstGeom>
          <a:noFill/>
        </p:spPr>
        <p:txBody>
          <a:bodyPr wrap="square" rtlCol="0">
            <a:spAutoFit/>
          </a:bodyPr>
          <a:lstStyle/>
          <a:p>
            <a:r>
              <a:rPr lang="en-AU" sz="1600" b="1" dirty="0" smtClean="0"/>
              <a:t>Figure 4.4</a:t>
            </a:r>
          </a:p>
          <a:p>
            <a:r>
              <a:rPr lang="en-AU" sz="1600" dirty="0" smtClean="0"/>
              <a:t>Photosynthetic autotrophs</a:t>
            </a:r>
            <a:r>
              <a:rPr lang="en-AU" sz="1600" dirty="0"/>
              <a:t> </a:t>
            </a:r>
            <a:r>
              <a:rPr lang="en-AU" sz="1600" dirty="0" smtClean="0"/>
              <a:t>including </a:t>
            </a:r>
            <a:r>
              <a:rPr lang="en-AU" sz="1600" dirty="0"/>
              <a:t>(</a:t>
            </a:r>
            <a:r>
              <a:rPr lang="en-AU" sz="1600" dirty="0" smtClean="0"/>
              <a:t>a) algae</a:t>
            </a:r>
            <a:r>
              <a:rPr lang="en-AU" sz="1600" dirty="0"/>
              <a:t>, (</a:t>
            </a:r>
            <a:r>
              <a:rPr lang="en-AU" sz="1600" dirty="0" smtClean="0"/>
              <a:t>b) plants </a:t>
            </a:r>
            <a:r>
              <a:rPr lang="en-AU" sz="1600" dirty="0"/>
              <a:t>and (</a:t>
            </a:r>
            <a:r>
              <a:rPr lang="en-AU" sz="1600" dirty="0" smtClean="0"/>
              <a:t>c) cyanobacteria</a:t>
            </a:r>
            <a:r>
              <a:rPr lang="en-AU" sz="1600" dirty="0"/>
              <a:t> </a:t>
            </a:r>
            <a:r>
              <a:rPr lang="en-AU" sz="1600" dirty="0" smtClean="0"/>
              <a:t>transform energy from </a:t>
            </a:r>
            <a:r>
              <a:rPr lang="en-AU" sz="1600" dirty="0"/>
              <a:t>sunlight </a:t>
            </a:r>
            <a:r>
              <a:rPr lang="en-AU" sz="1600" dirty="0" smtClean="0"/>
              <a:t>and store </a:t>
            </a:r>
            <a:r>
              <a:rPr lang="en-AU" sz="1600" dirty="0"/>
              <a:t>it as </a:t>
            </a:r>
            <a:r>
              <a:rPr lang="en-AU" sz="1600" dirty="0" smtClean="0"/>
              <a:t>chemical energy </a:t>
            </a:r>
            <a:r>
              <a:rPr lang="en-AU" sz="1600" dirty="0"/>
              <a:t>in </a:t>
            </a:r>
            <a:r>
              <a:rPr lang="en-AU" sz="1600" dirty="0" smtClean="0"/>
              <a:t>the bonds </a:t>
            </a:r>
            <a:r>
              <a:rPr lang="en-AU" sz="1600" dirty="0"/>
              <a:t>of glucose.</a:t>
            </a:r>
            <a:endParaRPr lang="en-US" sz="1600" dirty="0"/>
          </a:p>
        </p:txBody>
      </p:sp>
      <p:sp>
        <p:nvSpPr>
          <p:cNvPr id="5" name="Rectangle 4"/>
          <p:cNvSpPr/>
          <p:nvPr/>
        </p:nvSpPr>
        <p:spPr>
          <a:xfrm>
            <a:off x="152400" y="164068"/>
            <a:ext cx="6654386" cy="523220"/>
          </a:xfrm>
          <a:prstGeom prst="rect">
            <a:avLst/>
          </a:prstGeom>
        </p:spPr>
        <p:txBody>
          <a:bodyPr wrap="none">
            <a:spAutoFit/>
          </a:bodyPr>
          <a:lstStyle/>
          <a:p>
            <a:r>
              <a:rPr lang="en-AU" sz="2800" b="1" dirty="0">
                <a:solidFill>
                  <a:schemeClr val="bg1"/>
                </a:solidFill>
              </a:rPr>
              <a:t>How do living organisms use energy?</a:t>
            </a:r>
            <a:endParaRPr lang="en-US" sz="2800" b="1" dirty="0"/>
          </a:p>
        </p:txBody>
      </p:sp>
      <p:sp>
        <p:nvSpPr>
          <p:cNvPr id="2" name="TextBox 1"/>
          <p:cNvSpPr txBox="1"/>
          <p:nvPr/>
        </p:nvSpPr>
        <p:spPr>
          <a:xfrm>
            <a:off x="13063" y="1821029"/>
            <a:ext cx="8305800" cy="954107"/>
          </a:xfrm>
          <a:prstGeom prst="rect">
            <a:avLst/>
          </a:prstGeom>
          <a:noFill/>
        </p:spPr>
        <p:txBody>
          <a:bodyPr wrap="square" rtlCol="0">
            <a:spAutoFit/>
          </a:bodyPr>
          <a:lstStyle/>
          <a:p>
            <a:r>
              <a:rPr lang="en-AU" sz="2800" dirty="0" smtClean="0"/>
              <a:t>Producers transform sunlight into chemical energy in a biochemical process called photosynthesis.</a:t>
            </a:r>
            <a:endParaRPr lang="en-AU" sz="2800" dirty="0"/>
          </a:p>
        </p:txBody>
      </p:sp>
      <p:pic>
        <p:nvPicPr>
          <p:cNvPr id="3" name="Picture 2"/>
          <p:cNvPicPr>
            <a:picLocks noChangeAspect="1"/>
          </p:cNvPicPr>
          <p:nvPr/>
        </p:nvPicPr>
        <p:blipFill rotWithShape="1">
          <a:blip r:embed="rId3"/>
          <a:srcRect l="47894" t="923" r="162" b="-734"/>
          <a:stretch/>
        </p:blipFill>
        <p:spPr>
          <a:xfrm>
            <a:off x="3861800" y="3166230"/>
            <a:ext cx="2010436" cy="3518263"/>
          </a:xfrm>
          <a:prstGeom prst="rect">
            <a:avLst/>
          </a:prstGeom>
        </p:spPr>
      </p:pic>
      <p:pic>
        <p:nvPicPr>
          <p:cNvPr id="7" name="Picture 6"/>
          <p:cNvPicPr>
            <a:picLocks noChangeAspect="1"/>
          </p:cNvPicPr>
          <p:nvPr/>
        </p:nvPicPr>
        <p:blipFill rotWithShape="1">
          <a:blip r:embed="rId3"/>
          <a:srcRect l="495" t="52319" r="55335" b="-2727"/>
          <a:stretch/>
        </p:blipFill>
        <p:spPr>
          <a:xfrm>
            <a:off x="5899125" y="3718496"/>
            <a:ext cx="2891499" cy="3005308"/>
          </a:xfrm>
          <a:prstGeom prst="rect">
            <a:avLst/>
          </a:prstGeom>
        </p:spPr>
      </p:pic>
      <p:pic>
        <p:nvPicPr>
          <p:cNvPr id="8" name="Picture 7"/>
          <p:cNvPicPr>
            <a:picLocks noChangeAspect="1"/>
          </p:cNvPicPr>
          <p:nvPr/>
        </p:nvPicPr>
        <p:blipFill rotWithShape="1">
          <a:blip r:embed="rId3"/>
          <a:srcRect l="135" t="425" r="54725" b="52832"/>
          <a:stretch/>
        </p:blipFill>
        <p:spPr>
          <a:xfrm>
            <a:off x="1352795" y="4456734"/>
            <a:ext cx="2401562" cy="22648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479119"/>
            <a:ext cx="9067800" cy="2092881"/>
          </a:xfrm>
          <a:prstGeom prst="rect">
            <a:avLst/>
          </a:prstGeom>
          <a:noFill/>
        </p:spPr>
        <p:txBody>
          <a:bodyPr wrap="square" rtlCol="0">
            <a:spAutoFit/>
          </a:bodyPr>
          <a:lstStyle/>
          <a:p>
            <a:r>
              <a:rPr lang="en-AU" sz="2800" b="1" dirty="0" err="1"/>
              <a:t>Heterotrophs</a:t>
            </a:r>
            <a:r>
              <a:rPr lang="en-AU" sz="2800" dirty="0"/>
              <a:t> (consumers) depend on </a:t>
            </a:r>
            <a:r>
              <a:rPr lang="en-AU" sz="2800" dirty="0" err="1"/>
              <a:t>autotrophs</a:t>
            </a:r>
            <a:r>
              <a:rPr lang="en-AU" sz="2800" dirty="0"/>
              <a:t> directly or indirectly for their energy needs and their supply of matter. </a:t>
            </a:r>
            <a:r>
              <a:rPr lang="en-AU" sz="2800" dirty="0" err="1" smtClean="0"/>
              <a:t>Heterotrophs</a:t>
            </a:r>
            <a:r>
              <a:rPr lang="en-AU" sz="2800" dirty="0" smtClean="0"/>
              <a:t> </a:t>
            </a:r>
            <a:r>
              <a:rPr lang="en-AU" sz="2800" dirty="0"/>
              <a:t>consume other organisms. </a:t>
            </a:r>
            <a:endParaRPr lang="en-US" sz="2800" dirty="0"/>
          </a:p>
          <a:p>
            <a:endParaRPr lang="en-US" dirty="0"/>
          </a:p>
        </p:txBody>
      </p:sp>
      <p:sp>
        <p:nvSpPr>
          <p:cNvPr id="5" name="Rectangle 4"/>
          <p:cNvSpPr/>
          <p:nvPr/>
        </p:nvSpPr>
        <p:spPr>
          <a:xfrm>
            <a:off x="152400" y="164068"/>
            <a:ext cx="6654386" cy="523220"/>
          </a:xfrm>
          <a:prstGeom prst="rect">
            <a:avLst/>
          </a:prstGeom>
        </p:spPr>
        <p:txBody>
          <a:bodyPr wrap="none">
            <a:spAutoFit/>
          </a:bodyPr>
          <a:lstStyle/>
          <a:p>
            <a:r>
              <a:rPr lang="en-AU" sz="2800" b="1" dirty="0">
                <a:solidFill>
                  <a:schemeClr val="bg1"/>
                </a:solidFill>
              </a:rPr>
              <a:t>How do living organisms use energy?</a:t>
            </a:r>
            <a:endParaRPr lang="en-US" sz="28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09943" y="2057400"/>
            <a:ext cx="8229600" cy="685800"/>
          </a:xfrm>
        </p:spPr>
        <p:txBody>
          <a:bodyPr/>
          <a:lstStyle/>
          <a:p>
            <a:r>
              <a:rPr lang="en-AU" sz="2800" b="1" dirty="0" smtClean="0">
                <a:solidFill>
                  <a:schemeClr val="tx1"/>
                </a:solidFill>
              </a:rPr>
              <a:t>Photosynthetic efficiency</a:t>
            </a:r>
          </a:p>
        </p:txBody>
      </p:sp>
      <p:sp>
        <p:nvSpPr>
          <p:cNvPr id="4" name="TextBox 3"/>
          <p:cNvSpPr txBox="1"/>
          <p:nvPr/>
        </p:nvSpPr>
        <p:spPr>
          <a:xfrm>
            <a:off x="304800" y="2575420"/>
            <a:ext cx="7735610" cy="4832092"/>
          </a:xfrm>
          <a:prstGeom prst="rect">
            <a:avLst/>
          </a:prstGeom>
          <a:noFill/>
        </p:spPr>
        <p:txBody>
          <a:bodyPr wrap="square" lIns="91440" rtlCol="0">
            <a:spAutoFit/>
          </a:bodyPr>
          <a:lstStyle/>
          <a:p>
            <a:r>
              <a:rPr lang="en-AU" sz="2800" dirty="0"/>
              <a:t>How well a producer converts light energy into carbohydrates during photosynthesis</a:t>
            </a:r>
            <a:r>
              <a:rPr lang="en-AU" sz="2800" dirty="0" smtClean="0"/>
              <a:t>.</a:t>
            </a:r>
          </a:p>
          <a:p>
            <a:endParaRPr lang="en-AU" sz="2800" dirty="0" smtClean="0"/>
          </a:p>
          <a:p>
            <a:r>
              <a:rPr lang="en-AU" sz="2800" dirty="0" smtClean="0"/>
              <a:t>This depends on the:</a:t>
            </a:r>
          </a:p>
          <a:p>
            <a:pPr>
              <a:buFont typeface="Arial" pitchFamily="34" charset="0"/>
              <a:buChar char="•"/>
            </a:pPr>
            <a:r>
              <a:rPr lang="en-AU" sz="2800" dirty="0" smtClean="0"/>
              <a:t> </a:t>
            </a:r>
            <a:r>
              <a:rPr lang="en-AU" sz="2800" dirty="0" smtClean="0"/>
              <a:t>amount of light</a:t>
            </a:r>
          </a:p>
          <a:p>
            <a:pPr>
              <a:buFont typeface="Arial" pitchFamily="34" charset="0"/>
              <a:buChar char="•"/>
            </a:pPr>
            <a:r>
              <a:rPr lang="en-AU" sz="2800" dirty="0" smtClean="0"/>
              <a:t> temperature</a:t>
            </a:r>
          </a:p>
          <a:p>
            <a:pPr>
              <a:buFont typeface="Arial" pitchFamily="34" charset="0"/>
              <a:buChar char="•"/>
            </a:pPr>
            <a:r>
              <a:rPr lang="en-AU" sz="2800" dirty="0" smtClean="0"/>
              <a:t> availability of raw materials.</a:t>
            </a:r>
          </a:p>
          <a:p>
            <a:pPr>
              <a:buFont typeface="Arial" pitchFamily="34" charset="0"/>
              <a:buChar char="•"/>
            </a:pPr>
            <a:endParaRPr lang="en-AU" sz="2800" dirty="0" smtClean="0"/>
          </a:p>
          <a:p>
            <a:endParaRPr lang="en-AU" sz="2800" dirty="0" smtClean="0"/>
          </a:p>
          <a:p>
            <a:endParaRPr lang="en-AU" sz="2800" dirty="0" smtClean="0"/>
          </a:p>
          <a:p>
            <a:endParaRPr lang="en-US" sz="2800" dirty="0"/>
          </a:p>
        </p:txBody>
      </p:sp>
      <p:sp>
        <p:nvSpPr>
          <p:cNvPr id="5" name="Title 1"/>
          <p:cNvSpPr txBox="1">
            <a:spLocks/>
          </p:cNvSpPr>
          <p:nvPr/>
        </p:nvSpPr>
        <p:spPr bwMode="gray">
          <a:xfrm>
            <a:off x="152400" y="152400"/>
            <a:ext cx="67818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pPr>
            <a:r>
              <a:rPr lang="en-AU" sz="2800" b="1" dirty="0" smtClean="0">
                <a:solidFill>
                  <a:schemeClr val="bg1"/>
                </a:solidFill>
              </a:rPr>
              <a:t>How do living organisms use energy?</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2" name="TextBox 1"/>
          <p:cNvSpPr txBox="1"/>
          <p:nvPr/>
        </p:nvSpPr>
        <p:spPr>
          <a:xfrm>
            <a:off x="336176" y="838200"/>
            <a:ext cx="9036424" cy="1200329"/>
          </a:xfrm>
          <a:prstGeom prst="rect">
            <a:avLst/>
          </a:prstGeom>
          <a:noFill/>
        </p:spPr>
        <p:txBody>
          <a:bodyPr wrap="square" rtlCol="0">
            <a:spAutoFit/>
          </a:bodyPr>
          <a:lstStyle/>
          <a:p>
            <a:r>
              <a:rPr lang="en-AU" sz="3600" b="1" dirty="0" smtClean="0"/>
              <a:t>Photosynthesis, producers and productivity</a:t>
            </a:r>
            <a:endParaRPr lang="en-AU" sz="3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480" t="10102" r="1653" b="2349"/>
          <a:stretch/>
        </p:blipFill>
        <p:spPr>
          <a:xfrm>
            <a:off x="28303" y="2667000"/>
            <a:ext cx="9027363" cy="4046749"/>
          </a:xfrm>
          <a:prstGeom prst="rect">
            <a:avLst/>
          </a:prstGeom>
        </p:spPr>
      </p:pic>
      <p:sp>
        <p:nvSpPr>
          <p:cNvPr id="2" name="Title 1"/>
          <p:cNvSpPr>
            <a:spLocks noGrp="1"/>
          </p:cNvSpPr>
          <p:nvPr>
            <p:ph type="title"/>
          </p:nvPr>
        </p:nvSpPr>
        <p:spPr>
          <a:xfrm>
            <a:off x="152400" y="1367526"/>
            <a:ext cx="8229600" cy="685800"/>
          </a:xfrm>
        </p:spPr>
        <p:txBody>
          <a:bodyPr/>
          <a:lstStyle/>
          <a:p>
            <a:pPr>
              <a:lnSpc>
                <a:spcPct val="100000"/>
              </a:lnSpc>
            </a:pPr>
            <a:r>
              <a:rPr lang="en-US" sz="4000" dirty="0" smtClean="0">
                <a:solidFill>
                  <a:srgbClr val="FF0000"/>
                </a:solidFill>
              </a:rPr>
              <a:t/>
            </a:r>
            <a:br>
              <a:rPr lang="en-US" sz="4000" dirty="0" smtClean="0">
                <a:solidFill>
                  <a:srgbClr val="FF0000"/>
                </a:solidFill>
              </a:rPr>
            </a:br>
            <a:r>
              <a:rPr lang="en-US" sz="2400" dirty="0" smtClean="0">
                <a:solidFill>
                  <a:schemeClr val="tx1"/>
                </a:solidFill>
              </a:rPr>
              <a:t>Examples of net primary productivity in different ecosystems</a:t>
            </a:r>
            <a:endParaRPr lang="en-US" sz="2400" dirty="0">
              <a:solidFill>
                <a:schemeClr val="tx1"/>
              </a:solidFill>
            </a:endParaRPr>
          </a:p>
        </p:txBody>
      </p:sp>
      <p:sp>
        <p:nvSpPr>
          <p:cNvPr id="5" name="Title 1"/>
          <p:cNvSpPr txBox="1">
            <a:spLocks/>
          </p:cNvSpPr>
          <p:nvPr/>
        </p:nvSpPr>
        <p:spPr bwMode="gray">
          <a:xfrm>
            <a:off x="152400" y="152400"/>
            <a:ext cx="67818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pPr>
            <a:r>
              <a:rPr lang="en-AU" sz="2800" b="1" dirty="0" smtClean="0">
                <a:solidFill>
                  <a:schemeClr val="bg1"/>
                </a:solidFill>
              </a:rPr>
              <a:t>How do living organisms use energy?</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6" name="TextBox 5"/>
          <p:cNvSpPr txBox="1"/>
          <p:nvPr/>
        </p:nvSpPr>
        <p:spPr>
          <a:xfrm>
            <a:off x="0" y="1053525"/>
            <a:ext cx="9448800" cy="584775"/>
          </a:xfrm>
          <a:prstGeom prst="rect">
            <a:avLst/>
          </a:prstGeom>
          <a:noFill/>
        </p:spPr>
        <p:txBody>
          <a:bodyPr wrap="square" rtlCol="0">
            <a:spAutoFit/>
          </a:bodyPr>
          <a:lstStyle/>
          <a:p>
            <a:r>
              <a:rPr lang="en-AU" sz="3200" b="1" dirty="0" smtClean="0"/>
              <a:t>Photosynthesis, producers and productivity</a:t>
            </a:r>
            <a:endParaRPr lang="en-AU" sz="32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571500" y="1524000"/>
            <a:ext cx="8229600" cy="685800"/>
          </a:xfrm>
        </p:spPr>
        <p:txBody>
          <a:bodyPr/>
          <a:lstStyle/>
          <a:p>
            <a:pPr>
              <a:lnSpc>
                <a:spcPct val="100000"/>
              </a:lnSpc>
            </a:pPr>
            <a:r>
              <a:rPr lang="en-AU" sz="3200" dirty="0" smtClean="0">
                <a:solidFill>
                  <a:schemeClr val="tx1"/>
                </a:solidFill>
              </a:rPr>
              <a:t>Consumers obtain matter and energy from producers.</a:t>
            </a:r>
          </a:p>
        </p:txBody>
      </p:sp>
      <p:sp>
        <p:nvSpPr>
          <p:cNvPr id="4" name="Title 1"/>
          <p:cNvSpPr txBox="1">
            <a:spLocks/>
          </p:cNvSpPr>
          <p:nvPr/>
        </p:nvSpPr>
        <p:spPr bwMode="gray">
          <a:xfrm>
            <a:off x="152400" y="152400"/>
            <a:ext cx="80010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pPr>
            <a:r>
              <a:rPr kumimoji="0" lang="en-US" sz="2800" b="1" i="0" u="none" strike="noStrike" kern="0" cap="none" spc="0" normalizeH="0" baseline="0" noProof="0" dirty="0" smtClean="0">
                <a:ln>
                  <a:noFill/>
                </a:ln>
                <a:solidFill>
                  <a:schemeClr val="bg1"/>
                </a:solidFill>
                <a:effectLst/>
                <a:uLnTx/>
                <a:uFillTx/>
                <a:latin typeface="+mj-lt"/>
                <a:ea typeface="+mj-ea"/>
                <a:cs typeface="Arial" charset="0"/>
              </a:rPr>
              <a:t>How</a:t>
            </a:r>
            <a:r>
              <a:rPr kumimoji="0" lang="en-US" sz="2800" b="1" i="0" u="none" strike="noStrike" kern="0" cap="none" spc="0" normalizeH="0" noProof="0" dirty="0" smtClean="0">
                <a:ln>
                  <a:noFill/>
                </a:ln>
                <a:solidFill>
                  <a:schemeClr val="bg1"/>
                </a:solidFill>
                <a:effectLst/>
                <a:uLnTx/>
                <a:uFillTx/>
                <a:latin typeface="+mj-lt"/>
                <a:ea typeface="+mj-ea"/>
                <a:cs typeface="Arial" charset="0"/>
              </a:rPr>
              <a:t> do living organisms use energy?</a:t>
            </a:r>
            <a:endParaRPr kumimoji="0" lang="en-US" sz="2800" b="1" i="0" u="none" strike="noStrike" kern="0" cap="none" spc="0" normalizeH="0" baseline="0" noProof="0" dirty="0" smtClean="0">
              <a:ln>
                <a:noFill/>
              </a:ln>
              <a:solidFill>
                <a:schemeClr val="bg1"/>
              </a:solidFill>
              <a:effectLst/>
              <a:uLnTx/>
              <a:uFillTx/>
              <a:latin typeface="+mj-lt"/>
              <a:ea typeface="+mj-ea"/>
              <a:cs typeface="Arial" charset="0"/>
            </a:endParaRPr>
          </a:p>
        </p:txBody>
      </p:sp>
      <p:sp>
        <p:nvSpPr>
          <p:cNvPr id="7" name="TextBox 6"/>
          <p:cNvSpPr txBox="1"/>
          <p:nvPr/>
        </p:nvSpPr>
        <p:spPr>
          <a:xfrm>
            <a:off x="457200" y="2667000"/>
            <a:ext cx="7886700" cy="2246769"/>
          </a:xfrm>
          <a:prstGeom prst="rect">
            <a:avLst/>
          </a:prstGeom>
          <a:noFill/>
        </p:spPr>
        <p:txBody>
          <a:bodyPr wrap="square" rtlCol="0">
            <a:spAutoFit/>
          </a:bodyPr>
          <a:lstStyle/>
          <a:p>
            <a:r>
              <a:rPr lang="en-AU" sz="2800" dirty="0"/>
              <a:t>Consumers cannot carry out photosynthesis and therefore cannot derive their energy directly from the Sun. Animals of all sizes from insects to elephants must obtain their energy from the food they eat. </a:t>
            </a:r>
            <a:endParaRPr lang="en-US" sz="2800" dirty="0"/>
          </a:p>
        </p:txBody>
      </p:sp>
    </p:spTree>
  </p:cSld>
  <p:clrMapOvr>
    <a:masterClrMapping/>
  </p:clrMapOvr>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4867</TotalTime>
  <Words>3111</Words>
  <Application>Microsoft Office PowerPoint</Application>
  <PresentationFormat>On-screen Show (4:3)</PresentationFormat>
  <Paragraphs>190</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Symbol</vt:lpstr>
      <vt:lpstr>Wingdings</vt:lpstr>
      <vt:lpstr>Theme1</vt:lpstr>
      <vt:lpstr>Chapter 4:  Energy and matter in ecosystems</vt:lpstr>
      <vt:lpstr>Energy sources for life</vt:lpstr>
      <vt:lpstr>Energy sources for life</vt:lpstr>
      <vt:lpstr>How do living organisms use energy?</vt:lpstr>
      <vt:lpstr>How do producers transform the Sun’s energy? </vt:lpstr>
      <vt:lpstr>PowerPoint Presentation</vt:lpstr>
      <vt:lpstr>Photosynthetic efficiency</vt:lpstr>
      <vt:lpstr> Examples of net primary productivity in different ecosystems</vt:lpstr>
      <vt:lpstr>Consumers obtain matter and energy from producers.</vt:lpstr>
      <vt:lpstr>Why is energy so  important? </vt:lpstr>
      <vt:lpstr>Ecological systems - IPO </vt:lpstr>
      <vt:lpstr>Food chains </vt:lpstr>
      <vt:lpstr>Energy loss in food chains</vt:lpstr>
      <vt:lpstr>Food chain modelling to measure trophic efficiency </vt:lpstr>
      <vt:lpstr>Quantifying trophic efficiency</vt:lpstr>
      <vt:lpstr>Eat or be eaten: food webs are integrated food chains</vt:lpstr>
      <vt:lpstr>Pyramid of numbers </vt:lpstr>
      <vt:lpstr>Pyramid of numbers </vt:lpstr>
      <vt:lpstr>Pyramid of biomass </vt:lpstr>
      <vt:lpstr>Pyramid of energy </vt:lpstr>
      <vt:lpstr>A matter of recycling </vt:lpstr>
      <vt:lpstr>Material cycling models </vt:lpstr>
      <vt:lpstr>Soil cycling </vt:lpstr>
      <vt:lpstr>Carbon cycle </vt:lpstr>
      <vt:lpstr>Nitrogen cycle and fixation</vt:lpstr>
      <vt:lpstr>Nitrifiers and denitrifiers</vt:lpstr>
      <vt:lpstr>Nutrient cycle in the ocean</vt:lpstr>
      <vt:lpstr>Water cycle</vt:lpstr>
      <vt:lpstr>Pesticides in the food chain</vt:lpstr>
      <vt:lpstr>Pesticides in the food chain</vt:lpstr>
    </vt:vector>
  </TitlesOfParts>
  <Company>Cengage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Robinson, Kelly</cp:lastModifiedBy>
  <cp:revision>411</cp:revision>
  <dcterms:created xsi:type="dcterms:W3CDTF">2009-07-02T12:34:17Z</dcterms:created>
  <dcterms:modified xsi:type="dcterms:W3CDTF">2015-03-19T23:00:02Z</dcterms:modified>
</cp:coreProperties>
</file>